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6">
  <p:sldMasterIdLst>
    <p:sldMasterId id="2147483648" r:id="rId1"/>
    <p:sldMasterId id="2147483660" r:id="rId2"/>
    <p:sldMasterId id="2147483663" r:id="rId3"/>
    <p:sldMasterId id="2147483668" r:id="rId4"/>
  </p:sldMasterIdLst>
  <p:notesMasterIdLst>
    <p:notesMasterId r:id="rId39"/>
  </p:notesMasterIdLst>
  <p:sldIdLst>
    <p:sldId id="268" r:id="rId5"/>
    <p:sldId id="448" r:id="rId6"/>
    <p:sldId id="328" r:id="rId7"/>
    <p:sldId id="556" r:id="rId8"/>
    <p:sldId id="530" r:id="rId9"/>
    <p:sldId id="430" r:id="rId10"/>
    <p:sldId id="377" r:id="rId11"/>
    <p:sldId id="362" r:id="rId12"/>
    <p:sldId id="425" r:id="rId13"/>
    <p:sldId id="452" r:id="rId14"/>
    <p:sldId id="378" r:id="rId15"/>
    <p:sldId id="380" r:id="rId16"/>
    <p:sldId id="531" r:id="rId17"/>
    <p:sldId id="487" r:id="rId18"/>
    <p:sldId id="382" r:id="rId19"/>
    <p:sldId id="585" r:id="rId20"/>
    <p:sldId id="383" r:id="rId21"/>
    <p:sldId id="385" r:id="rId22"/>
    <p:sldId id="386" r:id="rId23"/>
    <p:sldId id="387" r:id="rId24"/>
    <p:sldId id="390" r:id="rId25"/>
    <p:sldId id="588" r:id="rId26"/>
    <p:sldId id="453" r:id="rId27"/>
    <p:sldId id="454" r:id="rId28"/>
    <p:sldId id="463" r:id="rId29"/>
    <p:sldId id="464" r:id="rId30"/>
    <p:sldId id="465" r:id="rId31"/>
    <p:sldId id="532" r:id="rId32"/>
    <p:sldId id="466" r:id="rId33"/>
    <p:sldId id="478" r:id="rId34"/>
    <p:sldId id="483" r:id="rId35"/>
    <p:sldId id="484" r:id="rId36"/>
    <p:sldId id="486" r:id="rId37"/>
    <p:sldId id="266" r:id="rId38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默认节" id="{BBE54012-AE7D-46FE-9C23-2739E313DC3E}">
          <p14:sldIdLst>
            <p14:sldId id="268"/>
            <p14:sldId id="448"/>
            <p14:sldId id="328"/>
            <p14:sldId id="556"/>
            <p14:sldId id="530"/>
            <p14:sldId id="430"/>
            <p14:sldId id="377"/>
            <p14:sldId id="362"/>
            <p14:sldId id="425"/>
            <p14:sldId id="452"/>
            <p14:sldId id="378"/>
            <p14:sldId id="380"/>
            <p14:sldId id="531"/>
            <p14:sldId id="487"/>
            <p14:sldId id="382"/>
            <p14:sldId id="585"/>
            <p14:sldId id="383"/>
            <p14:sldId id="385"/>
            <p14:sldId id="386"/>
            <p14:sldId id="387"/>
            <p14:sldId id="390"/>
            <p14:sldId id="588"/>
            <p14:sldId id="453"/>
            <p14:sldId id="454"/>
            <p14:sldId id="463"/>
            <p14:sldId id="464"/>
            <p14:sldId id="465"/>
            <p14:sldId id="532"/>
            <p14:sldId id="466"/>
            <p14:sldId id="478"/>
            <p14:sldId id="483"/>
            <p14:sldId id="484"/>
            <p14:sldId id="486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9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0F0"/>
    <a:srgbClr val="E99C70"/>
    <a:srgbClr val="E8E8E8"/>
    <a:srgbClr val="090910"/>
    <a:srgbClr val="272727"/>
    <a:srgbClr val="A0E8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179" autoAdjust="0"/>
  </p:normalViewPr>
  <p:slideViewPr>
    <p:cSldViewPr>
      <p:cViewPr varScale="1">
        <p:scale>
          <a:sx n="152" d="100"/>
          <a:sy n="152" d="100"/>
        </p:scale>
        <p:origin x="-444" y="-90"/>
      </p:cViewPr>
      <p:guideLst>
        <p:guide orient="horz" pos="1620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7EA18-EF0F-456D-AAE0-52888B594C65}" type="datetimeFigureOut">
              <a:rPr lang="zh-CN" altLang="en-US" smtClean="0"/>
              <a:pPr/>
              <a:t>2020-9-29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151CD-DA97-41C2-986D-90B4D5F8C8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151CD-DA97-41C2-986D-90B4D5F8C87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806" tIns="43403" rIns="86806" bIns="43403"/>
          <a:lstStyle/>
          <a:p>
            <a:pPr defTabSz="94043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pPr defTabSz="940435">
                <a:buClr>
                  <a:srgbClr val="4F81BD"/>
                </a:buClr>
              </a:pPr>
              <a:t>15</a:t>
            </a:fld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806" tIns="43403" rIns="86806" bIns="43403"/>
          <a:lstStyle/>
          <a:p>
            <a:pPr defTabSz="94043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pPr defTabSz="940435">
                <a:buClr>
                  <a:srgbClr val="4F81BD"/>
                </a:buClr>
              </a:pPr>
              <a:t>17</a:t>
            </a:fld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806" tIns="43403" rIns="86806" bIns="43403"/>
          <a:lstStyle/>
          <a:p>
            <a:pPr defTabSz="94043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pPr defTabSz="940435">
                <a:buClr>
                  <a:srgbClr val="4F81BD"/>
                </a:buClr>
              </a:pPr>
              <a:t>18</a:t>
            </a:fld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806" tIns="43403" rIns="86806" bIns="43403"/>
          <a:lstStyle/>
          <a:p>
            <a:pPr defTabSz="94043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pPr defTabSz="940435">
                <a:buClr>
                  <a:srgbClr val="4F81BD"/>
                </a:buClr>
              </a:pPr>
              <a:t>19</a:t>
            </a:fld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806" tIns="43403" rIns="86806" bIns="43403"/>
          <a:lstStyle/>
          <a:p>
            <a:pPr defTabSz="94043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pPr defTabSz="940435">
                <a:buClr>
                  <a:srgbClr val="4F81BD"/>
                </a:buClr>
              </a:pPr>
              <a:t>20</a:t>
            </a:fld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806" tIns="43403" rIns="86806" bIns="43403"/>
          <a:lstStyle/>
          <a:p>
            <a:pPr defTabSz="94043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pPr defTabSz="940435">
                <a:buClr>
                  <a:srgbClr val="4F81BD"/>
                </a:buClr>
              </a:pPr>
              <a:t>21</a:t>
            </a:fld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806" tIns="43403" rIns="86806" bIns="43403"/>
          <a:lstStyle/>
          <a:p>
            <a:pPr defTabSz="94043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pPr defTabSz="940435">
                <a:buClr>
                  <a:srgbClr val="4F81BD"/>
                </a:buClr>
              </a:pPr>
              <a:t>24</a:t>
            </a:fld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806" tIns="43403" rIns="86806" bIns="43403"/>
          <a:lstStyle/>
          <a:p>
            <a:pPr defTabSz="94043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pPr defTabSz="940435">
                <a:buClr>
                  <a:srgbClr val="4F81BD"/>
                </a:buClr>
              </a:pPr>
              <a:t>25</a:t>
            </a:fld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806" tIns="43403" rIns="86806" bIns="43403"/>
          <a:lstStyle/>
          <a:p>
            <a:pPr defTabSz="94043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pPr defTabSz="940435">
                <a:buClr>
                  <a:srgbClr val="4F81BD"/>
                </a:buClr>
              </a:pPr>
              <a:t>26</a:t>
            </a:fld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806" tIns="43403" rIns="86806" bIns="43403"/>
          <a:lstStyle/>
          <a:p>
            <a:pPr defTabSz="94043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pPr defTabSz="940435">
                <a:buClr>
                  <a:srgbClr val="4F81BD"/>
                </a:buClr>
              </a:pPr>
              <a:t>27</a:t>
            </a:fld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806" tIns="43403" rIns="86806" bIns="43403"/>
          <a:lstStyle/>
          <a:p>
            <a:pPr defTabSz="94043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pPr defTabSz="940435">
                <a:buClr>
                  <a:srgbClr val="4F81BD"/>
                </a:buClr>
              </a:pPr>
              <a:t>5</a:t>
            </a:fld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806" tIns="43403" rIns="86806" bIns="43403"/>
          <a:lstStyle/>
          <a:p>
            <a:pPr defTabSz="94043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pPr defTabSz="940435">
                <a:buClr>
                  <a:srgbClr val="4F81BD"/>
                </a:buClr>
              </a:pPr>
              <a:t>29</a:t>
            </a:fld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806" tIns="43403" rIns="86806" bIns="43403"/>
          <a:lstStyle/>
          <a:p>
            <a:pPr defTabSz="94043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pPr defTabSz="940435">
                <a:buClr>
                  <a:srgbClr val="4F81BD"/>
                </a:buClr>
              </a:pPr>
              <a:t>31</a:t>
            </a:fld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806" tIns="43403" rIns="86806" bIns="43403"/>
          <a:lstStyle/>
          <a:p>
            <a:pPr defTabSz="94043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pPr defTabSz="940435">
                <a:buClr>
                  <a:srgbClr val="4F81BD"/>
                </a:buClr>
              </a:pPr>
              <a:t>32</a:t>
            </a:fld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806" tIns="43403" rIns="86806" bIns="43403"/>
          <a:lstStyle/>
          <a:p>
            <a:pPr defTabSz="94043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pPr defTabSz="940435">
                <a:buClr>
                  <a:srgbClr val="4F81BD"/>
                </a:buClr>
              </a:pPr>
              <a:t>33</a:t>
            </a:fld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D3D2-BF29-4B58-89F9-77519D23021D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806" tIns="43403" rIns="86806" bIns="43403"/>
          <a:lstStyle/>
          <a:p>
            <a:pPr defTabSz="94043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pPr defTabSz="940435">
                <a:buClr>
                  <a:srgbClr val="4F81BD"/>
                </a:buClr>
              </a:pPr>
              <a:t>6</a:t>
            </a:fld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806" tIns="43403" rIns="86806" bIns="43403"/>
          <a:lstStyle/>
          <a:p>
            <a:pPr defTabSz="94043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pPr defTabSz="940435">
                <a:buClr>
                  <a:srgbClr val="4F81BD"/>
                </a:buClr>
              </a:pPr>
              <a:t>7</a:t>
            </a:fld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806" tIns="43403" rIns="86806" bIns="43403"/>
          <a:lstStyle/>
          <a:p>
            <a:pPr defTabSz="94043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pPr defTabSz="940435">
                <a:buClr>
                  <a:srgbClr val="4F81BD"/>
                </a:buClr>
              </a:pPr>
              <a:t>9</a:t>
            </a:fld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806" tIns="43403" rIns="86806" bIns="43403"/>
          <a:lstStyle/>
          <a:p>
            <a:pPr defTabSz="94043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pPr defTabSz="940435">
                <a:buClr>
                  <a:srgbClr val="4F81BD"/>
                </a:buClr>
              </a:pPr>
              <a:t>10</a:t>
            </a:fld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806" tIns="43403" rIns="86806" bIns="43403"/>
          <a:lstStyle/>
          <a:p>
            <a:pPr defTabSz="94043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pPr defTabSz="940435">
                <a:buClr>
                  <a:srgbClr val="4F81BD"/>
                </a:buClr>
              </a:pPr>
              <a:t>11</a:t>
            </a:fld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806" tIns="43403" rIns="86806" bIns="43403"/>
          <a:lstStyle/>
          <a:p>
            <a:pPr defTabSz="94043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pPr defTabSz="940435">
                <a:buClr>
                  <a:srgbClr val="4F81BD"/>
                </a:buClr>
              </a:pPr>
              <a:t>12</a:t>
            </a:fld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sz="10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0820" name="Slide Number Placeholder 3"/>
          <p:cNvSpPr txBox="1">
            <a:spLocks noGrp="1"/>
          </p:cNvSpPr>
          <p:nvPr/>
        </p:nvSpPr>
        <p:spPr bwMode="auto">
          <a:xfrm>
            <a:off x="3883852" y="8684827"/>
            <a:ext cx="2972548" cy="45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6806" tIns="43403" rIns="86806" bIns="43403"/>
          <a:lstStyle/>
          <a:p>
            <a:pPr defTabSz="940435">
              <a:buClr>
                <a:srgbClr val="4F81BD"/>
              </a:buClr>
            </a:pPr>
            <a:fld id="{77CB3C15-BDE6-435E-A76E-AB6FEF5A27F1}" type="slidenum">
              <a:rPr lang="zh-CN" altLang="zh-CN" sz="16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pPr defTabSz="940435">
                <a:buClr>
                  <a:srgbClr val="4F81BD"/>
                </a:buClr>
              </a:pPr>
              <a:t>14</a:t>
            </a:fld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A481-3902-449A-94CA-EC679F62497A}" type="datetimeFigureOut">
              <a:rPr lang="zh-CN" altLang="en-US" smtClean="0"/>
              <a:pPr/>
              <a:t>2020-9-29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A481-3902-449A-94CA-EC679F62497A}" type="datetimeFigureOut">
              <a:rPr lang="zh-CN" altLang="en-US" smtClean="0"/>
              <a:pPr/>
              <a:t>2020-9-29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A481-3902-449A-94CA-EC679F62497A}" type="datetimeFigureOut">
              <a:rPr lang="zh-CN" altLang="en-US" smtClean="0"/>
              <a:pPr/>
              <a:t>2020-9-29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lIns="71831" tIns="35914" rIns="71831" bIns="35914"/>
          <a:lstStyle>
            <a:lvl1pPr>
              <a:defRPr/>
            </a:lvl1pPr>
          </a:lstStyle>
          <a:p>
            <a:pPr>
              <a:defRPr/>
            </a:pPr>
            <a:fld id="{631E13D2-C7ED-48F5-8E87-80BBE74B89DF}" type="datetimeFigureOut">
              <a:rPr lang="zh-CN" altLang="en-US"/>
              <a:pPr>
                <a:defRPr/>
              </a:pPr>
              <a:t>2020-9-29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lIns="71831" tIns="35914" rIns="71831" bIns="35914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wrap="square" lIns="71831" tIns="35914" rIns="71831" bIns="35914" numCol="1" anchor="t" anchorCtr="0" compatLnSpc="1"/>
          <a:lstStyle>
            <a:lvl1pPr>
              <a:defRPr/>
            </a:lvl1pPr>
          </a:lstStyle>
          <a:p>
            <a:fld id="{0B52E923-6789-47DB-A534-68D9506D476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4" tIns="34289" rIns="68574" bIns="34289"/>
          <a:lstStyle/>
          <a:p>
            <a:fld id="{C130574A-F9C0-455B-878A-E5BB7FC5FE91}" type="datetimeFigureOut">
              <a:rPr lang="zh-CN" altLang="en-US" smtClean="0"/>
              <a:pPr/>
              <a:t>2020-9-29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4" tIns="34289" rIns="68574" bIns="34289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4" tIns="34289" rIns="68574" bIns="34289"/>
          <a:lstStyle/>
          <a:p>
            <a:fld id="{5972F7BC-EB90-4902-B692-C299B23D2A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574A-F9C0-455B-878A-E5BB7FC5FE91}" type="datetimeFigureOut">
              <a:rPr lang="zh-CN" altLang="en-US" smtClean="0"/>
              <a:pPr/>
              <a:t>2020-9-29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F7BC-EB90-4902-B692-C299B23D2A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-2">
    <p:bg>
      <p:bgPr>
        <a:solidFill>
          <a:srgbClr val="358F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/>
          <p:nvPr userDrawn="1"/>
        </p:nvGrpSpPr>
        <p:grpSpPr>
          <a:xfrm>
            <a:off x="2411765" y="1113594"/>
            <a:ext cx="6549781" cy="4961219"/>
            <a:chOff x="3943629" y="1765230"/>
            <a:chExt cx="8733041" cy="6614959"/>
          </a:xfrm>
        </p:grpSpPr>
        <p:sp>
          <p:nvSpPr>
            <p:cNvPr id="93" name="Donut 92"/>
            <p:cNvSpPr/>
            <p:nvPr userDrawn="1"/>
          </p:nvSpPr>
          <p:spPr>
            <a:xfrm rot="6104502">
              <a:off x="10513894" y="4182360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94" name="Donut 93"/>
            <p:cNvSpPr/>
            <p:nvPr userDrawn="1"/>
          </p:nvSpPr>
          <p:spPr>
            <a:xfrm rot="6104502">
              <a:off x="11635129" y="3232034"/>
              <a:ext cx="1041541" cy="1041541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95" name="Donut 94"/>
            <p:cNvSpPr/>
            <p:nvPr userDrawn="1"/>
          </p:nvSpPr>
          <p:spPr>
            <a:xfrm rot="6104502">
              <a:off x="4885213" y="5754088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96" name="Donut 95"/>
            <p:cNvSpPr/>
            <p:nvPr userDrawn="1"/>
          </p:nvSpPr>
          <p:spPr>
            <a:xfrm rot="6104502">
              <a:off x="9890317" y="6328310"/>
              <a:ext cx="1074806" cy="10748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97" name="Donut 96"/>
            <p:cNvSpPr/>
            <p:nvPr userDrawn="1"/>
          </p:nvSpPr>
          <p:spPr>
            <a:xfrm rot="6104502">
              <a:off x="11280398" y="2773446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 userDrawn="1"/>
          </p:nvSpPr>
          <p:spPr>
            <a:xfrm rot="6104502">
              <a:off x="11255956" y="4096902"/>
              <a:ext cx="603202" cy="603202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  <p:sp>
          <p:nvSpPr>
            <p:cNvPr id="99" name="Oval 98"/>
            <p:cNvSpPr/>
            <p:nvPr userDrawn="1"/>
          </p:nvSpPr>
          <p:spPr>
            <a:xfrm rot="6104502">
              <a:off x="10988857" y="3411415"/>
              <a:ext cx="312832" cy="312832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  <p:sp>
          <p:nvSpPr>
            <p:cNvPr id="100" name="Donut 99"/>
            <p:cNvSpPr/>
            <p:nvPr userDrawn="1"/>
          </p:nvSpPr>
          <p:spPr>
            <a:xfrm rot="20504502">
              <a:off x="8157576" y="4967821"/>
              <a:ext cx="1778283" cy="1778283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01" name="Donut 100"/>
            <p:cNvSpPr/>
            <p:nvPr userDrawn="1"/>
          </p:nvSpPr>
          <p:spPr>
            <a:xfrm rot="20504502">
              <a:off x="5967631" y="5517505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02" name="Oval 101"/>
            <p:cNvSpPr/>
            <p:nvPr userDrawn="1"/>
          </p:nvSpPr>
          <p:spPr>
            <a:xfrm rot="20504502">
              <a:off x="7106071" y="6040256"/>
              <a:ext cx="688490" cy="688490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  <p:sp>
          <p:nvSpPr>
            <p:cNvPr id="103" name="Oval 102"/>
            <p:cNvSpPr/>
            <p:nvPr userDrawn="1"/>
          </p:nvSpPr>
          <p:spPr>
            <a:xfrm rot="20504502">
              <a:off x="8828367" y="4697538"/>
              <a:ext cx="536090" cy="536090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  <p:sp>
          <p:nvSpPr>
            <p:cNvPr id="104" name="Donut 103"/>
            <p:cNvSpPr/>
            <p:nvPr userDrawn="1"/>
          </p:nvSpPr>
          <p:spPr>
            <a:xfrm rot="20504502">
              <a:off x="7272388" y="5137491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05" name="Donut 104"/>
            <p:cNvSpPr/>
            <p:nvPr userDrawn="1"/>
          </p:nvSpPr>
          <p:spPr>
            <a:xfrm rot="20504502">
              <a:off x="9359434" y="5596700"/>
              <a:ext cx="1074806" cy="1074806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06" name="Donut 105"/>
            <p:cNvSpPr/>
            <p:nvPr userDrawn="1"/>
          </p:nvSpPr>
          <p:spPr>
            <a:xfrm rot="20504502">
              <a:off x="9482547" y="4659556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Donut 106"/>
            <p:cNvSpPr/>
            <p:nvPr userDrawn="1"/>
          </p:nvSpPr>
          <p:spPr>
            <a:xfrm rot="20504502">
              <a:off x="11146308" y="5868777"/>
              <a:ext cx="1074806" cy="1074806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08" name="Oval 107"/>
            <p:cNvSpPr/>
            <p:nvPr userDrawn="1"/>
          </p:nvSpPr>
          <p:spPr>
            <a:xfrm rot="20504502">
              <a:off x="7238767" y="5017013"/>
              <a:ext cx="312832" cy="31283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  <p:sp>
          <p:nvSpPr>
            <p:cNvPr id="109" name="Oval 108"/>
            <p:cNvSpPr/>
            <p:nvPr userDrawn="1"/>
          </p:nvSpPr>
          <p:spPr>
            <a:xfrm rot="20504502">
              <a:off x="3943629" y="6130310"/>
              <a:ext cx="603202" cy="603202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  <p:sp>
          <p:nvSpPr>
            <p:cNvPr id="110" name="Oval 109"/>
            <p:cNvSpPr/>
            <p:nvPr userDrawn="1"/>
          </p:nvSpPr>
          <p:spPr>
            <a:xfrm rot="20504502">
              <a:off x="6479821" y="5990866"/>
              <a:ext cx="312832" cy="31283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  <p:sp>
          <p:nvSpPr>
            <p:cNvPr id="111" name="Oval 110"/>
            <p:cNvSpPr/>
            <p:nvPr userDrawn="1"/>
          </p:nvSpPr>
          <p:spPr>
            <a:xfrm rot="20504502">
              <a:off x="9327833" y="4273371"/>
              <a:ext cx="312832" cy="31283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  <p:sp>
          <p:nvSpPr>
            <p:cNvPr id="112" name="Donut 111"/>
            <p:cNvSpPr/>
            <p:nvPr userDrawn="1"/>
          </p:nvSpPr>
          <p:spPr>
            <a:xfrm rot="10604502">
              <a:off x="10421842" y="5527974"/>
              <a:ext cx="1327177" cy="1327177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13" name="Donut 112"/>
            <p:cNvSpPr/>
            <p:nvPr userDrawn="1"/>
          </p:nvSpPr>
          <p:spPr>
            <a:xfrm rot="10604502">
              <a:off x="11502978" y="1935344"/>
              <a:ext cx="1041541" cy="1041541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14" name="Oval 113"/>
            <p:cNvSpPr/>
            <p:nvPr userDrawn="1"/>
          </p:nvSpPr>
          <p:spPr>
            <a:xfrm rot="10604502">
              <a:off x="11886320" y="1765230"/>
              <a:ext cx="536090" cy="536090"/>
            </a:xfrm>
            <a:prstGeom prst="ellipse">
              <a:avLst/>
            </a:prstGeom>
            <a:solidFill>
              <a:schemeClr val="bg1">
                <a:alpha val="8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  <p:sp>
          <p:nvSpPr>
            <p:cNvPr id="115" name="Donut 114"/>
            <p:cNvSpPr/>
            <p:nvPr userDrawn="1"/>
          </p:nvSpPr>
          <p:spPr>
            <a:xfrm rot="10604502">
              <a:off x="9874667" y="3536070"/>
              <a:ext cx="2626101" cy="2626101"/>
            </a:xfrm>
            <a:prstGeom prst="donut">
              <a:avLst>
                <a:gd name="adj" fmla="val 15926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16" name="Donut 115"/>
            <p:cNvSpPr/>
            <p:nvPr userDrawn="1"/>
          </p:nvSpPr>
          <p:spPr>
            <a:xfrm rot="10604502">
              <a:off x="10759809" y="3214182"/>
              <a:ext cx="835345" cy="835345"/>
            </a:xfrm>
            <a:prstGeom prst="donut">
              <a:avLst>
                <a:gd name="adj" fmla="val 11712"/>
              </a:avLst>
            </a:prstGeom>
            <a:solidFill>
              <a:schemeClr val="bg1">
                <a:alpha val="3000"/>
              </a:schemeClr>
            </a:solidFill>
            <a:ln>
              <a:solidFill>
                <a:schemeClr val="bg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17" name="Donut 116"/>
            <p:cNvSpPr/>
            <p:nvPr userDrawn="1"/>
          </p:nvSpPr>
          <p:spPr>
            <a:xfrm rot="10604502">
              <a:off x="4248675" y="6231127"/>
              <a:ext cx="1074806" cy="1074806"/>
            </a:xfrm>
            <a:prstGeom prst="donut">
              <a:avLst>
                <a:gd name="adj" fmla="val 24020"/>
              </a:avLst>
            </a:prstGeom>
            <a:solidFill>
              <a:schemeClr val="bg1">
                <a:alpha val="5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18" name="Oval 117"/>
            <p:cNvSpPr/>
            <p:nvPr userDrawn="1"/>
          </p:nvSpPr>
          <p:spPr>
            <a:xfrm rot="10604502">
              <a:off x="11516462" y="3055947"/>
              <a:ext cx="312832" cy="31283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  <p:sp>
          <p:nvSpPr>
            <p:cNvPr id="119" name="Oval 118"/>
            <p:cNvSpPr/>
            <p:nvPr userDrawn="1"/>
          </p:nvSpPr>
          <p:spPr>
            <a:xfrm rot="10604502">
              <a:off x="8086333" y="6082900"/>
              <a:ext cx="603202" cy="60320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  <p:sp>
          <p:nvSpPr>
            <p:cNvPr id="120" name="Oval 119"/>
            <p:cNvSpPr/>
            <p:nvPr userDrawn="1"/>
          </p:nvSpPr>
          <p:spPr>
            <a:xfrm rot="10604502">
              <a:off x="4659440" y="5686338"/>
              <a:ext cx="312832" cy="312832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dirty="0"/>
            </a:p>
          </p:txBody>
        </p:sp>
      </p:grp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571946" cy="51435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/>
            <a:endParaRPr lang="zh-CN" altLang="en-US">
              <a:solidFill>
                <a:srgbClr val="EE3635"/>
              </a:solidFill>
            </a:endParaRPr>
          </a:p>
        </p:txBody>
      </p:sp>
      <p:grpSp>
        <p:nvGrpSpPr>
          <p:cNvPr id="2" name="组合 35"/>
          <p:cNvGrpSpPr/>
          <p:nvPr userDrawn="1"/>
        </p:nvGrpSpPr>
        <p:grpSpPr>
          <a:xfrm>
            <a:off x="162018" y="-20534"/>
            <a:ext cx="1817694" cy="840869"/>
            <a:chOff x="9768408" y="5157192"/>
            <a:chExt cx="2423592" cy="1121157"/>
          </a:xfrm>
        </p:grpSpPr>
        <p:sp>
          <p:nvSpPr>
            <p:cNvPr id="37" name="文本框 7"/>
            <p:cNvSpPr txBox="1"/>
            <p:nvPr/>
          </p:nvSpPr>
          <p:spPr>
            <a:xfrm>
              <a:off x="10279447" y="5723960"/>
              <a:ext cx="1912553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泛微软件</a:t>
              </a:r>
            </a:p>
          </p:txBody>
        </p:sp>
        <p:sp>
          <p:nvSpPr>
            <p:cNvPr id="38" name="文本框 8"/>
            <p:cNvSpPr txBox="1"/>
            <p:nvPr/>
          </p:nvSpPr>
          <p:spPr>
            <a:xfrm>
              <a:off x="10296212" y="5991091"/>
              <a:ext cx="1488420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rgbClr val="FDFDFD"/>
                  </a:solidFill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Weaver Software</a:t>
              </a:r>
              <a:endParaRPr lang="zh-CN" altLang="en-US" sz="800" dirty="0">
                <a:solidFill>
                  <a:srgbClr val="FDFDFD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pic>
          <p:nvPicPr>
            <p:cNvPr id="39" name="图片 38" descr="图片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68408" y="5157192"/>
              <a:ext cx="936104" cy="101931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lIns="71829" tIns="35913" rIns="71829" bIns="35913"/>
          <a:lstStyle>
            <a:lvl1pPr>
              <a:defRPr/>
            </a:lvl1pPr>
          </a:lstStyle>
          <a:p>
            <a:pPr>
              <a:defRPr/>
            </a:pPr>
            <a:fld id="{631E13D2-C7ED-48F5-8E87-80BBE74B89DF}" type="datetimeFigureOut">
              <a:rPr lang="zh-CN" altLang="en-US"/>
              <a:pPr>
                <a:defRPr/>
              </a:pPr>
              <a:t>2020-9-29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lIns="71829" tIns="35913" rIns="71829" bIns="35913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wrap="square" lIns="71829" tIns="35913" rIns="71829" bIns="35913" numCol="1" anchor="t" anchorCtr="0" compatLnSpc="1"/>
          <a:lstStyle>
            <a:lvl1pPr>
              <a:defRPr/>
            </a:lvl1pPr>
          </a:lstStyle>
          <a:p>
            <a:fld id="{0B52E923-6789-47DB-A534-68D9506D476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lIns="71834" tIns="35916" rIns="71834" bIns="35916"/>
          <a:lstStyle>
            <a:lvl1pPr defTabSz="685165">
              <a:defRPr/>
            </a:lvl1pPr>
          </a:lstStyle>
          <a:p>
            <a:pPr>
              <a:defRPr/>
            </a:pPr>
            <a:fld id="{631E13D2-C7ED-48F5-8E87-80BBE74B89DF}" type="datetimeFigureOut">
              <a:rPr lang="zh-CN" altLang="en-US" sz="1400" smtClean="0">
                <a:solidFill>
                  <a:prstClr val="black"/>
                </a:solidFill>
              </a:rPr>
              <a:pPr>
                <a:defRPr/>
              </a:pPr>
              <a:t>2020-9-29</a:t>
            </a:fld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lIns="71834" tIns="35916" rIns="71834" bIns="35916"/>
          <a:lstStyle>
            <a:lvl1pPr defTabSz="685165">
              <a:defRPr/>
            </a:lvl1pPr>
          </a:lstStyle>
          <a:p>
            <a:pPr>
              <a:defRPr/>
            </a:pP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wrap="square" lIns="71834" tIns="35916" rIns="71834" bIns="35916" numCol="1" anchor="t" anchorCtr="0" compatLnSpc="1"/>
          <a:lstStyle>
            <a:lvl1pPr defTabSz="685165">
              <a:defRPr/>
            </a:lvl1pPr>
          </a:lstStyle>
          <a:p>
            <a:fld id="{0B52E923-6789-47DB-A534-68D9506D4769}" type="slidenum">
              <a:rPr lang="zh-CN" altLang="en-US" sz="1400" smtClean="0">
                <a:solidFill>
                  <a:prstClr val="black"/>
                </a:solidFill>
              </a:rPr>
              <a:pPr/>
              <a:t>‹#›</a:t>
            </a:fld>
            <a:endParaRPr lang="zh-CN" altLang="en-US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A481-3902-449A-94CA-EC679F62497A}" type="datetimeFigureOut">
              <a:rPr lang="zh-CN" altLang="en-US" smtClean="0"/>
              <a:pPr/>
              <a:t>2020-9-29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A481-3902-449A-94CA-EC679F62497A}" type="datetimeFigureOut">
              <a:rPr lang="zh-CN" altLang="en-US" smtClean="0"/>
              <a:pPr/>
              <a:t>2020-9-29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A481-3902-449A-94CA-EC679F62497A}" type="datetimeFigureOut">
              <a:rPr lang="zh-CN" altLang="en-US" smtClean="0"/>
              <a:pPr/>
              <a:t>2020-9-29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A481-3902-449A-94CA-EC679F62497A}" type="datetimeFigureOut">
              <a:rPr lang="zh-CN" altLang="en-US" smtClean="0"/>
              <a:pPr/>
              <a:t>2020-9-29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A481-3902-449A-94CA-EC679F62497A}" type="datetimeFigureOut">
              <a:rPr lang="zh-CN" altLang="en-US" smtClean="0"/>
              <a:pPr/>
              <a:t>2020-9-29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A481-3902-449A-94CA-EC679F62497A}" type="datetimeFigureOut">
              <a:rPr lang="zh-CN" altLang="en-US" smtClean="0"/>
              <a:pPr/>
              <a:t>2020-9-29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A481-3902-449A-94CA-EC679F62497A}" type="datetimeFigureOut">
              <a:rPr lang="zh-CN" altLang="en-US" smtClean="0"/>
              <a:pPr/>
              <a:t>2020-9-29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A481-3902-449A-94CA-EC679F62497A}" type="datetimeFigureOut">
              <a:rPr lang="zh-CN" altLang="en-US" smtClean="0"/>
              <a:pPr/>
              <a:t>2020-9-29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4A481-3902-449A-94CA-EC679F62497A}" type="datetimeFigureOut">
              <a:rPr lang="zh-CN" altLang="en-US" smtClean="0"/>
              <a:pPr/>
              <a:t>2020-9-29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73CC5-0ECB-4598-9E6A-43B810B000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23854" y="1268020"/>
            <a:ext cx="8496300" cy="329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altLang="zh-CN"/>
              <a:t>First level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31" name="TextBox 9"/>
          <p:cNvSpPr txBox="1">
            <a:spLocks noChangeArrowheads="1"/>
          </p:cNvSpPr>
          <p:nvPr/>
        </p:nvSpPr>
        <p:spPr bwMode="gray">
          <a:xfrm>
            <a:off x="7310" y="4976821"/>
            <a:ext cx="1895758" cy="92333"/>
          </a:xfrm>
          <a:prstGeom prst="rect">
            <a:avLst/>
          </a:prstGeom>
          <a:noFill/>
          <a:ln>
            <a:noFill/>
          </a:ln>
        </p:spPr>
        <p:txBody>
          <a:bodyPr wrap="none" lIns="56561" tIns="0" rIns="0" bIns="0">
            <a:spAutoFit/>
          </a:bodyPr>
          <a:lstStyle>
            <a:lvl1pPr marL="133350" indent="-1333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chemeClr val="bg1"/>
              </a:buClr>
              <a:buFont typeface="Arial" panose="020B0604020202020204" pitchFamily="34" charset="0"/>
              <a:buChar char="©"/>
              <a:defRPr/>
            </a:pPr>
            <a:r>
              <a:rPr lang="en-US" altLang="zh-CN" sz="600" dirty="0">
                <a:solidFill>
                  <a:schemeClr val="bg1"/>
                </a:solidFill>
              </a:rPr>
              <a:t>2014 Weaver  </a:t>
            </a:r>
            <a:r>
              <a:rPr lang="zh-CN" altLang="en-US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Software</a:t>
            </a:r>
            <a:r>
              <a:rPr lang="zh-CN" altLang="en-US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" dirty="0">
                <a:solidFill>
                  <a:schemeClr val="bg1"/>
                </a:solidFill>
              </a:rPr>
              <a:t> All rights reserved.</a:t>
            </a:r>
          </a:p>
        </p:txBody>
      </p:sp>
      <p:sp>
        <p:nvSpPr>
          <p:cNvPr id="1032" name="TextBox 33"/>
          <p:cNvSpPr txBox="1">
            <a:spLocks noChangeArrowheads="1"/>
          </p:cNvSpPr>
          <p:nvPr/>
        </p:nvSpPr>
        <p:spPr bwMode="gray">
          <a:xfrm>
            <a:off x="2577497" y="4992301"/>
            <a:ext cx="161313" cy="923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56561" bIns="0">
            <a:spAutoFit/>
          </a:bodyPr>
          <a:lstStyle>
            <a:lvl1pPr marL="93980" indent="-9398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>
              <a:buClr>
                <a:schemeClr val="accent2"/>
              </a:buClr>
              <a:buFont typeface="Arial" panose="020B0604020202020204" pitchFamily="34" charset="0"/>
              <a:buNone/>
            </a:pPr>
            <a:fld id="{03916062-5815-46E7-8F78-9F483EC1EE7B}" type="slidenum">
              <a:rPr lang="en-US" altLang="zh-CN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>
                <a:buClr>
                  <a:schemeClr val="accent2"/>
                </a:buClr>
                <a:buFont typeface="Arial" panose="020B0604020202020204" pitchFamily="34" charset="0"/>
                <a:buNone/>
              </a:pPr>
              <a:t>‹#›</a:t>
            </a:fld>
            <a:endParaRPr lang="en-US" altLang="zh-CN" sz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405919" y="445300"/>
            <a:ext cx="483577" cy="213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32" tIns="35915" rIns="71832" bIns="359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72569" y="571500"/>
            <a:ext cx="159727" cy="10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32" tIns="35915" rIns="71832" bIns="359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89503" y="141483"/>
            <a:ext cx="98180" cy="4429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>
            <a:off x="7992888" y="4461967"/>
            <a:ext cx="1277634" cy="643311"/>
            <a:chOff x="9768408" y="5157192"/>
            <a:chExt cx="2423592" cy="1169655"/>
          </a:xfrm>
        </p:grpSpPr>
        <p:sp>
          <p:nvSpPr>
            <p:cNvPr id="10" name="文本框 7"/>
            <p:cNvSpPr txBox="1"/>
            <p:nvPr/>
          </p:nvSpPr>
          <p:spPr>
            <a:xfrm>
              <a:off x="10279447" y="5723964"/>
              <a:ext cx="1912553" cy="475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泛微软件</a:t>
              </a:r>
            </a:p>
          </p:txBody>
        </p:sp>
        <p:sp>
          <p:nvSpPr>
            <p:cNvPr id="11" name="文本框 8"/>
            <p:cNvSpPr txBox="1"/>
            <p:nvPr/>
          </p:nvSpPr>
          <p:spPr>
            <a:xfrm>
              <a:off x="10296212" y="5991091"/>
              <a:ext cx="1488419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solidFill>
                    <a:schemeClr val="tx1"/>
                  </a:solidFill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Weaver Software</a:t>
              </a:r>
              <a:endParaRPr lang="zh-CN" altLang="en-US" sz="600" dirty="0">
                <a:solidFill>
                  <a:schemeClr val="tx1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pic>
          <p:nvPicPr>
            <p:cNvPr id="12" name="图片 11" descr="图片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8408" y="5157192"/>
              <a:ext cx="936104" cy="101931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359410" algn="l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anose="020B0604020202020204" pitchFamily="34" charset="0"/>
        </a:defRPr>
      </a:lvl6pPr>
      <a:lvl7pPr marL="718185" algn="l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anose="020B0604020202020204" pitchFamily="34" charset="0"/>
        </a:defRPr>
      </a:lvl7pPr>
      <a:lvl8pPr marL="1077595" algn="l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anose="020B0604020202020204" pitchFamily="34" charset="0"/>
        </a:defRPr>
      </a:lvl8pPr>
      <a:lvl9pPr marL="1436370" algn="l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269240" indent="-269240" algn="l" rtl="0" eaLnBrk="0" fontAlgn="base" hangingPunct="0">
        <a:spcBef>
          <a:spcPts val="1275"/>
        </a:spcBef>
        <a:spcAft>
          <a:spcPct val="0"/>
        </a:spcAft>
        <a:buClr>
          <a:schemeClr val="accent1"/>
        </a:buClr>
        <a:buSzPct val="80000"/>
        <a:defRPr b="1" kern="1200">
          <a:solidFill>
            <a:schemeClr val="tx1"/>
          </a:solidFill>
          <a:latin typeface="Arial" panose="020B0604020202020204" pitchFamily="34" charset="0"/>
          <a:ea typeface="+mj-ea"/>
          <a:cs typeface="+mn-cs"/>
        </a:defRPr>
      </a:lvl1pPr>
      <a:lvl2pPr marL="583565" indent="-223520" algn="l" rtl="0" eaLnBrk="0" fontAlgn="base" hangingPunct="0">
        <a:spcBef>
          <a:spcPts val="395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defRPr kern="1200">
          <a:solidFill>
            <a:schemeClr val="tx1"/>
          </a:solidFill>
          <a:latin typeface="Arial" panose="020B0604020202020204" pitchFamily="34" charset="0"/>
          <a:ea typeface="+mj-ea"/>
          <a:cs typeface="+mn-cs"/>
        </a:defRPr>
      </a:lvl2pPr>
      <a:lvl3pPr marL="212090" indent="-141605" algn="l" rtl="0" eaLnBrk="0" fontAlgn="base" hangingPunct="0">
        <a:spcBef>
          <a:spcPts val="34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"/>
        <a:defRPr sz="1200" kern="1200">
          <a:solidFill>
            <a:schemeClr val="tx1"/>
          </a:solidFill>
          <a:latin typeface="Arial" panose="020B0604020202020204" pitchFamily="34" charset="0"/>
          <a:ea typeface="+mj-ea"/>
          <a:cs typeface="+mn-cs"/>
        </a:defRPr>
      </a:lvl3pPr>
      <a:lvl4pPr marL="351155" indent="-139065" algn="l" rtl="0" eaLnBrk="0" fontAlgn="base" hangingPunct="0">
        <a:spcBef>
          <a:spcPts val="34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panose="020B0604020202020204" pitchFamily="34" charset="0"/>
          <a:ea typeface="+mj-ea"/>
          <a:cs typeface="+mn-cs"/>
        </a:defRPr>
      </a:lvl4pPr>
      <a:lvl5pPr marL="491490" indent="-140335" algn="l" rtl="0" eaLnBrk="0" fontAlgn="base" hangingPunct="0">
        <a:spcBef>
          <a:spcPts val="195"/>
        </a:spcBef>
        <a:spcAft>
          <a:spcPct val="0"/>
        </a:spcAft>
        <a:buClr>
          <a:schemeClr val="accent2"/>
        </a:buClr>
        <a:buSzPct val="100000"/>
        <a:buFont typeface="Courier New" panose="02070309020205020404" pitchFamily="49" charset="0"/>
        <a:buChar char="o"/>
        <a:defRPr sz="1100" kern="1200">
          <a:solidFill>
            <a:schemeClr val="tx1"/>
          </a:solidFill>
          <a:latin typeface="Arial" panose="020B0604020202020204" pitchFamily="34" charset="0"/>
          <a:ea typeface="+mj-ea"/>
          <a:cs typeface="+mn-cs"/>
        </a:defRPr>
      </a:lvl5pPr>
      <a:lvl6pPr marL="1975485" indent="-179705" algn="l" defTabSz="718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4260" indent="-179705" algn="l" defTabSz="718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3670" indent="-179705" algn="l" defTabSz="718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53080" indent="-179705" algn="l" defTabSz="718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181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410" algn="l" defTabSz="7181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8185" algn="l" defTabSz="7181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595" algn="l" defTabSz="7181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370" algn="l" defTabSz="7181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780" algn="l" defTabSz="7181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5190" algn="l" defTabSz="7181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3965" algn="l" defTabSz="7181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73375" algn="l" defTabSz="7181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0574A-F9C0-455B-878A-E5BB7FC5FE91}" type="datetimeFigureOut">
              <a:rPr lang="zh-CN" altLang="en-US" smtClean="0"/>
              <a:pPr/>
              <a:t>2020-9-29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2F7BC-EB90-4902-B692-C299B23D2A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23854" y="1268019"/>
            <a:ext cx="8496300" cy="329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US" altLang="zh-CN"/>
              <a:t>First level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31" name="TextBox 9"/>
          <p:cNvSpPr txBox="1">
            <a:spLocks noChangeArrowheads="1"/>
          </p:cNvSpPr>
          <p:nvPr/>
        </p:nvSpPr>
        <p:spPr bwMode="gray">
          <a:xfrm>
            <a:off x="7309" y="4976820"/>
            <a:ext cx="1895760" cy="92333"/>
          </a:xfrm>
          <a:prstGeom prst="rect">
            <a:avLst/>
          </a:prstGeom>
          <a:noFill/>
          <a:ln>
            <a:noFill/>
          </a:ln>
        </p:spPr>
        <p:txBody>
          <a:bodyPr wrap="none" lIns="56563" tIns="0" rIns="0" bIns="0">
            <a:spAutoFit/>
          </a:bodyPr>
          <a:lstStyle>
            <a:lvl1pPr marL="133350" indent="-1333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685165">
              <a:buClr>
                <a:prstClr val="white"/>
              </a:buClr>
              <a:buFont typeface="Arial" panose="020B0604020202020204" pitchFamily="34" charset="0"/>
              <a:buChar char="©"/>
              <a:defRPr/>
            </a:pPr>
            <a:r>
              <a:rPr lang="en-US" altLang="zh-CN" sz="600" dirty="0">
                <a:solidFill>
                  <a:prstClr val="white"/>
                </a:solidFill>
              </a:rPr>
              <a:t>2014 Weaver  </a:t>
            </a:r>
            <a:r>
              <a:rPr lang="zh-CN" altLang="en-US" sz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Software</a:t>
            </a:r>
            <a:r>
              <a:rPr lang="zh-CN" altLang="en-US" sz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" dirty="0">
                <a:solidFill>
                  <a:prstClr val="white"/>
                </a:solidFill>
              </a:rPr>
              <a:t> All rights reserved.</a:t>
            </a:r>
          </a:p>
        </p:txBody>
      </p:sp>
      <p:sp>
        <p:nvSpPr>
          <p:cNvPr id="1032" name="TextBox 33"/>
          <p:cNvSpPr txBox="1">
            <a:spLocks noChangeArrowheads="1"/>
          </p:cNvSpPr>
          <p:nvPr/>
        </p:nvSpPr>
        <p:spPr bwMode="gray">
          <a:xfrm>
            <a:off x="2577497" y="4992300"/>
            <a:ext cx="161313" cy="923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56563" bIns="0">
            <a:spAutoFit/>
          </a:bodyPr>
          <a:lstStyle>
            <a:lvl1pPr marL="93980" indent="-9398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buFont typeface="Wingdings" panose="05000000000000000000" pitchFamily="2" charset="2"/>
              <a:defRPr sz="25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r" defTabSz="685165">
              <a:buClr>
                <a:srgbClr val="C0504D"/>
              </a:buClr>
              <a:buFont typeface="Arial" panose="020B0604020202020204" pitchFamily="34" charset="0"/>
              <a:buNone/>
            </a:pPr>
            <a:fld id="{03916062-5815-46E7-8F78-9F483EC1EE7B}" type="slidenum">
              <a:rPr lang="en-US" altLang="zh-CN" sz="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 defTabSz="685165">
                <a:buClr>
                  <a:srgbClr val="C0504D"/>
                </a:buClr>
                <a:buFont typeface="Arial" panose="020B0604020202020204" pitchFamily="34" charset="0"/>
                <a:buNone/>
              </a:pPr>
              <a:t>‹#›</a:t>
            </a:fld>
            <a:endParaRPr lang="en-US" altLang="zh-CN" sz="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405918" y="445300"/>
            <a:ext cx="483577" cy="213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34" tIns="35916" rIns="71834" bIns="35916" anchor="ctr"/>
          <a:lstStyle/>
          <a:p>
            <a:pPr defTabSz="685165">
              <a:defRPr/>
            </a:pPr>
            <a:endParaRPr lang="zh-CN" altLang="en-US" sz="1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72568" y="571500"/>
            <a:ext cx="159727" cy="10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34" tIns="35916" rIns="71834" bIns="35916" anchor="ctr"/>
          <a:lstStyle/>
          <a:p>
            <a:pPr defTabSz="685165">
              <a:defRPr/>
            </a:pPr>
            <a:endParaRPr lang="zh-CN" altLang="en-US" sz="1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89503" y="141482"/>
            <a:ext cx="98180" cy="4429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defTabSz="685165">
              <a:defRPr/>
            </a:pPr>
            <a:endParaRPr lang="zh-CN" altLang="en-US" sz="1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>
            <a:off x="7992888" y="4461965"/>
            <a:ext cx="1277634" cy="643311"/>
            <a:chOff x="9768408" y="5157192"/>
            <a:chExt cx="2423592" cy="1169655"/>
          </a:xfrm>
        </p:grpSpPr>
        <p:sp>
          <p:nvSpPr>
            <p:cNvPr id="10" name="文本框 7"/>
            <p:cNvSpPr txBox="1"/>
            <p:nvPr/>
          </p:nvSpPr>
          <p:spPr>
            <a:xfrm>
              <a:off x="10279447" y="5723964"/>
              <a:ext cx="1912553" cy="475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/>
              <a:r>
                <a:rPr lang="zh-CN" altLang="en-US" sz="11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泛微软件</a:t>
              </a:r>
            </a:p>
          </p:txBody>
        </p:sp>
        <p:sp>
          <p:nvSpPr>
            <p:cNvPr id="11" name="文本框 8"/>
            <p:cNvSpPr txBox="1"/>
            <p:nvPr/>
          </p:nvSpPr>
          <p:spPr>
            <a:xfrm>
              <a:off x="10296212" y="5991091"/>
              <a:ext cx="1488419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165"/>
              <a:r>
                <a:rPr lang="en-US" altLang="zh-CN" sz="600" dirty="0">
                  <a:solidFill>
                    <a:prstClr val="black"/>
                  </a:solidFill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Weaver Software</a:t>
              </a:r>
              <a:endParaRPr lang="zh-CN" altLang="en-US" sz="600" dirty="0">
                <a:solidFill>
                  <a:prstClr val="black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  <p:pic>
          <p:nvPicPr>
            <p:cNvPr id="12" name="图片 11" descr="图片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68408" y="5157192"/>
              <a:ext cx="936104" cy="101931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359410" algn="l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anose="020B0604020202020204" pitchFamily="34" charset="0"/>
        </a:defRPr>
      </a:lvl6pPr>
      <a:lvl7pPr marL="718185" algn="l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anose="020B0604020202020204" pitchFamily="34" charset="0"/>
        </a:defRPr>
      </a:lvl7pPr>
      <a:lvl8pPr marL="1077595" algn="l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anose="020B0604020202020204" pitchFamily="34" charset="0"/>
        </a:defRPr>
      </a:lvl8pPr>
      <a:lvl9pPr marL="1436370" algn="l" rtl="0" fontAlgn="base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269240" indent="-269240" algn="l" rtl="0" eaLnBrk="0" fontAlgn="base" hangingPunct="0">
        <a:spcBef>
          <a:spcPts val="1275"/>
        </a:spcBef>
        <a:spcAft>
          <a:spcPct val="0"/>
        </a:spcAft>
        <a:buClr>
          <a:schemeClr val="accent1"/>
        </a:buClr>
        <a:buSzPct val="80000"/>
        <a:defRPr b="1" kern="1200">
          <a:solidFill>
            <a:schemeClr val="tx1"/>
          </a:solidFill>
          <a:latin typeface="Arial" panose="020B0604020202020204" pitchFamily="34" charset="0"/>
          <a:ea typeface="+mj-ea"/>
          <a:cs typeface="+mn-cs"/>
        </a:defRPr>
      </a:lvl1pPr>
      <a:lvl2pPr marL="583565" indent="-223520" algn="l" rtl="0" eaLnBrk="0" fontAlgn="base" hangingPunct="0">
        <a:spcBef>
          <a:spcPts val="395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defRPr kern="1200">
          <a:solidFill>
            <a:schemeClr val="tx1"/>
          </a:solidFill>
          <a:latin typeface="Arial" panose="020B0604020202020204" pitchFamily="34" charset="0"/>
          <a:ea typeface="+mj-ea"/>
          <a:cs typeface="+mn-cs"/>
        </a:defRPr>
      </a:lvl2pPr>
      <a:lvl3pPr marL="212090" indent="-141605" algn="l" rtl="0" eaLnBrk="0" fontAlgn="base" hangingPunct="0">
        <a:spcBef>
          <a:spcPts val="34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"/>
        <a:defRPr sz="1200" kern="1200">
          <a:solidFill>
            <a:schemeClr val="tx1"/>
          </a:solidFill>
          <a:latin typeface="Arial" panose="020B0604020202020204" pitchFamily="34" charset="0"/>
          <a:ea typeface="+mj-ea"/>
          <a:cs typeface="+mn-cs"/>
        </a:defRPr>
      </a:lvl3pPr>
      <a:lvl4pPr marL="351155" indent="-139065" algn="l" rtl="0" eaLnBrk="0" fontAlgn="base" hangingPunct="0">
        <a:spcBef>
          <a:spcPts val="34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panose="020B0604020202020204" pitchFamily="34" charset="0"/>
          <a:ea typeface="+mj-ea"/>
          <a:cs typeface="+mn-cs"/>
        </a:defRPr>
      </a:lvl4pPr>
      <a:lvl5pPr marL="491490" indent="-140335" algn="l" rtl="0" eaLnBrk="0" fontAlgn="base" hangingPunct="0">
        <a:spcBef>
          <a:spcPts val="195"/>
        </a:spcBef>
        <a:spcAft>
          <a:spcPct val="0"/>
        </a:spcAft>
        <a:buClr>
          <a:schemeClr val="accent2"/>
        </a:buClr>
        <a:buSzPct val="100000"/>
        <a:buFont typeface="Courier New" panose="02070309020205020404" pitchFamily="49" charset="0"/>
        <a:buChar char="o"/>
        <a:defRPr sz="1100" kern="1200">
          <a:solidFill>
            <a:schemeClr val="tx1"/>
          </a:solidFill>
          <a:latin typeface="Arial" panose="020B0604020202020204" pitchFamily="34" charset="0"/>
          <a:ea typeface="+mj-ea"/>
          <a:cs typeface="+mn-cs"/>
        </a:defRPr>
      </a:lvl5pPr>
      <a:lvl6pPr marL="1975485" indent="-179705" algn="l" defTabSz="718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4895" indent="-179705" algn="l" defTabSz="718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3670" indent="-179705" algn="l" defTabSz="718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53080" indent="-179705" algn="l" defTabSz="718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181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410" algn="l" defTabSz="7181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8185" algn="l" defTabSz="7181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595" algn="l" defTabSz="7181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370" algn="l" defTabSz="7181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780" algn="l" defTabSz="7181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5190" algn="l" defTabSz="7181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3965" algn="l" defTabSz="7181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73375" algn="l" defTabSz="7181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9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B52E923-6789-47DB-A534-68D9506D4769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-7101"/>
            <a:ext cx="9144000" cy="515715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lvl="0" algn="ctr" eaLnBrk="0" fontAlgn="base" hangingPunct="0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>
                <a:srgbClr val="000044"/>
              </a:buClr>
              <a:buSzPct val="75000"/>
              <a:defRPr/>
            </a:pPr>
            <a:endParaRPr lang="zh-CN" altLang="en-US" dirty="0">
              <a:solidFill>
                <a:prstClr val="white"/>
              </a:solidFill>
              <a:latin typeface="黑体" panose="02010609060101010101" pitchFamily="49" charset="-122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900113" y="1562919"/>
            <a:ext cx="6840537" cy="792162"/>
          </a:xfrm>
          <a:prstGeom prst="rect">
            <a:avLst/>
          </a:prstGeom>
        </p:spPr>
        <p:txBody>
          <a:bodyPr vert="horz" lIns="91434" tIns="45717" rIns="91434" bIns="45717" rtlCol="0" anchor="ctr">
            <a:normAutofit fontScale="85000" lnSpcReduction="10000"/>
          </a:bodyPr>
          <a:lstStyle>
            <a:lvl1pPr algn="ctr" defTabSz="9137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 smtClean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广西师范大学新办公</a:t>
            </a:r>
            <a:r>
              <a:rPr lang="en-US" altLang="zh-CN" sz="3600" b="1" dirty="0" smtClean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OA</a:t>
            </a:r>
            <a:r>
              <a:rPr lang="zh-CN" altLang="en-US" sz="3600" b="1" dirty="0" smtClean="0">
                <a:solidFill>
                  <a:schemeClr val="bg1">
                    <a:lumMod val="9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系统使用手册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900112" y="2182044"/>
            <a:ext cx="7848351" cy="1037778"/>
          </a:xfrm>
          <a:prstGeom prst="rect">
            <a:avLst/>
          </a:prstGeom>
        </p:spPr>
        <p:txBody>
          <a:bodyPr vert="horz" lIns="91434" tIns="45717" rIns="91434" bIns="45717" rtlCol="0">
            <a:normAutofit fontScale="92500" lnSpcReduction="20000"/>
          </a:bodyPr>
          <a:lstStyle>
            <a:lvl1pPr marL="342900" indent="-3429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anose="05000000000000000000" pitchFamily="2" charset="2"/>
              <a:buNone/>
            </a:pPr>
            <a:endParaRPr lang="en-US" altLang="zh-CN" sz="3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zh-CN" altLang="en-US" sz="35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（教职工用户）</a:t>
            </a:r>
            <a:endParaRPr lang="zh-CN" altLang="en-US" sz="3500" dirty="0">
              <a:solidFill>
                <a:schemeClr val="bg1"/>
              </a:solidFill>
              <a:ea typeface="文鼎新艺体简" pitchFamily="49" charset="-122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971550" y="2283644"/>
            <a:ext cx="62642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>
                <a:latin typeface="+mn-ea"/>
              </a:rPr>
              <a:t>流程模块</a:t>
            </a:r>
          </a:p>
        </p:txBody>
      </p:sp>
      <p:sp>
        <p:nvSpPr>
          <p:cNvPr id="2" name="矩形 1"/>
          <p:cNvSpPr/>
          <p:nvPr/>
        </p:nvSpPr>
        <p:spPr>
          <a:xfrm>
            <a:off x="197514" y="699542"/>
            <a:ext cx="8334925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190500">
              <a:buSzPct val="50000"/>
              <a:buFont typeface="Wingdings" panose="05000000000000000000" pitchFamily="2" charset="2"/>
              <a:buChar char="u"/>
              <a:defRPr/>
            </a:pPr>
            <a:r>
              <a:rPr kumimoji="1" lang="zh-CN" altLang="en-US" b="1" dirty="0"/>
              <a:t>演示流程：公文流程</a:t>
            </a:r>
            <a:r>
              <a:rPr kumimoji="1" lang="en-US" altLang="zh-CN" b="1" dirty="0"/>
              <a:t>——</a:t>
            </a:r>
            <a:r>
              <a:rPr kumimoji="1" lang="zh-CN" altLang="en-US" b="1" dirty="0"/>
              <a:t>校内通知审批流程</a:t>
            </a:r>
          </a:p>
          <a:p>
            <a:pPr marL="381000" indent="-190500">
              <a:buSzPct val="50000"/>
              <a:buFont typeface="Wingdings" panose="05000000000000000000" pitchFamily="2" charset="2"/>
              <a:buChar char="u"/>
              <a:defRPr/>
            </a:pPr>
            <a:r>
              <a:rPr kumimoji="1" lang="zh-CN" altLang="en-US" dirty="0"/>
              <a:t>流程的</a:t>
            </a:r>
            <a:r>
              <a:rPr kumimoji="1" lang="zh-CN" altLang="en-US" dirty="0">
                <a:solidFill>
                  <a:srgbClr val="FF0000"/>
                </a:solidFill>
              </a:rPr>
              <a:t>新建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marL="381000" indent="-190500">
              <a:buSzPct val="50000"/>
              <a:buFont typeface="Wingdings" panose="05000000000000000000" pitchFamily="2" charset="2"/>
              <a:buChar char="u"/>
              <a:defRPr/>
            </a:pPr>
            <a:r>
              <a:rPr kumimoji="1" lang="zh-CN" altLang="en-US" dirty="0"/>
              <a:t>流程的</a:t>
            </a:r>
            <a:r>
              <a:rPr kumimoji="1" lang="zh-CN" altLang="en-US" dirty="0">
                <a:solidFill>
                  <a:srgbClr val="FF0000"/>
                </a:solidFill>
              </a:rPr>
              <a:t>删除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marL="381000" indent="-190500">
              <a:buSzPct val="50000"/>
              <a:buFont typeface="Wingdings" panose="05000000000000000000" pitchFamily="2" charset="2"/>
              <a:buChar char="u"/>
              <a:defRPr/>
            </a:pPr>
            <a:r>
              <a:rPr kumimoji="1" lang="zh-CN" altLang="en-US" dirty="0"/>
              <a:t>流程的</a:t>
            </a:r>
            <a:r>
              <a:rPr kumimoji="1" lang="zh-CN" altLang="en-US" dirty="0">
                <a:solidFill>
                  <a:srgbClr val="FF0000"/>
                </a:solidFill>
              </a:rPr>
              <a:t>跟踪（我的请求）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marL="381000" indent="-190500">
              <a:buSzPct val="50000"/>
              <a:buFont typeface="Wingdings" panose="05000000000000000000" pitchFamily="2" charset="2"/>
              <a:buChar char="u"/>
              <a:defRPr/>
            </a:pPr>
            <a:r>
              <a:rPr kumimoji="1" lang="zh-CN" altLang="en-US" dirty="0"/>
              <a:t>流程的</a:t>
            </a:r>
            <a:r>
              <a:rPr kumimoji="1" lang="zh-CN" altLang="en-US" dirty="0">
                <a:solidFill>
                  <a:srgbClr val="FF0000"/>
                </a:solidFill>
              </a:rPr>
              <a:t>办理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marL="381000" indent="-190500">
              <a:buSzPct val="50000"/>
              <a:buFont typeface="Wingdings" panose="05000000000000000000" pitchFamily="2" charset="2"/>
              <a:buChar char="u"/>
              <a:defRPr/>
            </a:pPr>
            <a:r>
              <a:rPr kumimoji="1" lang="zh-CN" altLang="en-US" dirty="0"/>
              <a:t>流程的</a:t>
            </a:r>
            <a:r>
              <a:rPr kumimoji="1" lang="zh-CN" altLang="en-US" dirty="0">
                <a:solidFill>
                  <a:srgbClr val="FF0000"/>
                </a:solidFill>
              </a:rPr>
              <a:t>转发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marL="381000" indent="-190500">
              <a:buSzPct val="50000"/>
              <a:buFont typeface="Wingdings" panose="05000000000000000000" pitchFamily="2" charset="2"/>
              <a:buChar char="u"/>
              <a:defRPr/>
            </a:pPr>
            <a:r>
              <a:rPr kumimoji="1" lang="zh-CN" altLang="en-US" dirty="0"/>
              <a:t>流程的</a:t>
            </a:r>
            <a:r>
              <a:rPr kumimoji="1" lang="zh-CN" altLang="en-US" dirty="0">
                <a:solidFill>
                  <a:srgbClr val="FF0000"/>
                </a:solidFill>
              </a:rPr>
              <a:t>强制收回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marL="381000" indent="-190500">
              <a:buSzPct val="50000"/>
              <a:buFont typeface="Wingdings" panose="05000000000000000000" pitchFamily="2" charset="2"/>
              <a:buChar char="u"/>
              <a:defRPr/>
            </a:pPr>
            <a:r>
              <a:rPr kumimoji="1" lang="zh-CN" altLang="en-US" dirty="0"/>
              <a:t>流程的</a:t>
            </a:r>
            <a:r>
              <a:rPr kumimoji="1" lang="zh-CN" altLang="en-US" dirty="0">
                <a:solidFill>
                  <a:srgbClr val="FF0000"/>
                </a:solidFill>
              </a:rPr>
              <a:t>意见征询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marL="381000" indent="-190500">
              <a:buSzPct val="50000"/>
              <a:buFont typeface="Wingdings" panose="05000000000000000000" pitchFamily="2" charset="2"/>
              <a:buChar char="u"/>
              <a:defRPr/>
            </a:pPr>
            <a:r>
              <a:rPr kumimoji="1" lang="zh-CN" altLang="en-US" dirty="0"/>
              <a:t>流程的</a:t>
            </a:r>
            <a:r>
              <a:rPr kumimoji="1" lang="zh-CN" altLang="en-US" dirty="0">
                <a:solidFill>
                  <a:srgbClr val="FF0000"/>
                </a:solidFill>
              </a:rPr>
              <a:t>查询（标准查询、自定义查询）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marL="381000" indent="-190500">
              <a:buSzPct val="50000"/>
              <a:buFont typeface="Wingdings" panose="05000000000000000000" pitchFamily="2" charset="2"/>
              <a:buChar char="u"/>
              <a:defRPr/>
            </a:pPr>
            <a:r>
              <a:rPr kumimoji="1" lang="zh-CN" altLang="en-US" dirty="0">
                <a:solidFill>
                  <a:srgbClr val="FF0000"/>
                </a:solidFill>
              </a:rPr>
              <a:t>查看</a:t>
            </a:r>
            <a:r>
              <a:rPr kumimoji="1" lang="zh-CN" altLang="en-US" dirty="0"/>
              <a:t>流程图及流程状态</a:t>
            </a:r>
            <a:endParaRPr kumimoji="1" lang="zh-CN" altLang="en-US" b="1" dirty="0">
              <a:solidFill>
                <a:srgbClr val="FF0000"/>
              </a:solidFill>
            </a:endParaRPr>
          </a:p>
          <a:p>
            <a:pPr marL="190500">
              <a:buSzPct val="50000"/>
              <a:defRPr/>
            </a:pPr>
            <a:endParaRPr kumimoji="1" lang="en-US" altLang="zh-C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1545590" cy="313055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marL="190500">
              <a:buSzPct val="50000"/>
              <a:defRPr/>
            </a:pPr>
            <a:r>
              <a:rPr kumimoji="1" lang="zh-CN" altLang="en-US" sz="1600" dirty="0"/>
              <a:t>新建公文流程</a:t>
            </a:r>
            <a:endParaRPr kumimoji="1" lang="en-US" altLang="zh-CN" sz="1600" dirty="0"/>
          </a:p>
        </p:txBody>
      </p:sp>
      <p:sp>
        <p:nvSpPr>
          <p:cNvPr id="2" name="矩形 1"/>
          <p:cNvSpPr/>
          <p:nvPr/>
        </p:nvSpPr>
        <p:spPr>
          <a:xfrm>
            <a:off x="182284" y="510955"/>
            <a:ext cx="833492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>
              <a:lnSpc>
                <a:spcPct val="150000"/>
              </a:lnSpc>
              <a:buSzPct val="50000"/>
              <a:defRPr/>
            </a:pPr>
            <a:r>
              <a:rPr kumimoji="1" lang="zh-CN" altLang="en-US" sz="1400" dirty="0"/>
              <a:t>点击“常用功能菜单区”，进入流程流程功能菜单，然后点击左侧菜单的“新建流程”，进入新建流程页面。</a:t>
            </a:r>
            <a:endParaRPr kumimoji="1" lang="en-US" altLang="zh-CN" sz="1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700" y="1328420"/>
            <a:ext cx="6885940" cy="39020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7514" y="699542"/>
            <a:ext cx="833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>
              <a:buSzPct val="50000"/>
              <a:defRPr/>
            </a:pP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514" y="483517"/>
            <a:ext cx="88389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  </a:t>
            </a:r>
            <a:r>
              <a:rPr lang="zh-CN" altLang="en-US" sz="1200" dirty="0"/>
              <a:t>提交：点击“提交”按钮，将您的流程提交到下一个处理人</a:t>
            </a:r>
          </a:p>
          <a:p>
            <a:r>
              <a:rPr lang="zh-CN" altLang="en-US" sz="1200" dirty="0"/>
              <a:t>  保存：点击“保存”按钮，流程保存在您自己的“待办流程”中，您可以以后再进行编辑和提交。</a:t>
            </a:r>
            <a:endParaRPr lang="en-US" altLang="zh-CN" sz="1200" dirty="0"/>
          </a:p>
          <a:p>
            <a:r>
              <a:rPr lang="en-US" altLang="zh-CN" sz="1200" dirty="0"/>
              <a:t>  </a:t>
            </a:r>
            <a:r>
              <a:rPr lang="zh-CN" altLang="en-US" sz="1200" dirty="0"/>
              <a:t>收藏：点击“收藏”按钮，可以将该流程放入您的“常用流程”当中。</a:t>
            </a:r>
            <a:endParaRPr lang="en-US" altLang="zh-CN" sz="1200" dirty="0"/>
          </a:p>
        </p:txBody>
      </p:sp>
      <p:sp>
        <p:nvSpPr>
          <p:cNvPr id="9" name="TextBox 2"/>
          <p:cNvSpPr txBox="1"/>
          <p:nvPr/>
        </p:nvSpPr>
        <p:spPr>
          <a:xfrm>
            <a:off x="323528" y="141410"/>
            <a:ext cx="2421890" cy="297815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>
                <a:latin typeface="+mn-ea"/>
              </a:rPr>
              <a:t>新建公文流程</a:t>
            </a:r>
            <a:r>
              <a:rPr lang="en-US" altLang="zh-CN" sz="1500" dirty="0">
                <a:latin typeface="+mn-ea"/>
              </a:rPr>
              <a:t>——</a:t>
            </a:r>
            <a:r>
              <a:rPr lang="zh-CN" altLang="en-US" sz="1500" dirty="0">
                <a:latin typeface="+mn-ea"/>
              </a:rPr>
              <a:t>校内通知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215" y="1160145"/>
            <a:ext cx="7952105" cy="45065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3528" y="19548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600" kern="0" dirty="0">
                <a:latin typeface="+mn-ea"/>
                <a:cs typeface="Arial Unicode MS" panose="020B0604020202020204" pitchFamily="34" charset="-128"/>
              </a:rPr>
              <a:t>强制收回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1520" y="555526"/>
            <a:ext cx="6987810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1100" kern="0" dirty="0">
                <a:latin typeface="+mj-ea"/>
                <a:ea typeface="+mj-ea"/>
                <a:cs typeface="Arial Unicode MS" panose="020B0604020202020204" pitchFamily="34" charset="-128"/>
              </a:rPr>
              <a:t>在您流程提交出去之后，发现流程的内容有填写错误的情况下，想要收回流程重新填写时，</a:t>
            </a:r>
            <a:endParaRPr lang="en-US" altLang="zh-CN" sz="1100" kern="0" dirty="0">
              <a:latin typeface="+mj-ea"/>
              <a:ea typeface="+mj-ea"/>
              <a:cs typeface="Arial Unicode MS" panose="020B0604020202020204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80000"/>
            </a:pPr>
            <a:r>
              <a:rPr lang="zh-CN" altLang="en-US" sz="1100" kern="0" dirty="0">
                <a:latin typeface="+mj-ea"/>
                <a:ea typeface="+mj-ea"/>
                <a:cs typeface="Arial Unicode MS" panose="020B0604020202020204" pitchFamily="34" charset="-128"/>
              </a:rPr>
              <a:t>    打开需要强制收回的流程，鼠标右键点击强制收回按钮进行收回操作。</a:t>
            </a:r>
            <a:endParaRPr lang="en-US" altLang="zh-CN" sz="1100" kern="0" dirty="0">
              <a:latin typeface="+mj-ea"/>
              <a:ea typeface="+mj-ea"/>
              <a:cs typeface="Arial Unicode MS" panose="020B0604020202020204" pitchFamily="34" charset="-128"/>
            </a:endParaRPr>
          </a:p>
          <a:p>
            <a:pPr marL="171450" indent="-171450" fontAlgn="base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u"/>
            </a:pPr>
            <a:r>
              <a:rPr lang="zh-CN" altLang="en-US" sz="1100" kern="0" dirty="0">
                <a:latin typeface="+mj-ea"/>
                <a:ea typeface="+mj-ea"/>
                <a:cs typeface="Arial Unicode MS" panose="020B0604020202020204" pitchFamily="34" charset="-128"/>
              </a:rPr>
              <a:t>强制收回后的流程会默认保存在流程的待办事宜中，修改好表单内容后点击提交流程会重新到达下一节点。</a:t>
            </a:r>
            <a:endParaRPr lang="en-US" altLang="zh-CN" sz="1100" kern="0" dirty="0">
              <a:latin typeface="+mj-ea"/>
              <a:ea typeface="+mj-ea"/>
              <a:cs typeface="Arial Unicode MS" panose="020B0604020202020204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zh-CN" altLang="en-US" sz="1800" kern="0" dirty="0">
              <a:latin typeface="+mn-ea"/>
              <a:cs typeface="Arial Unicode MS" panose="020B0604020202020204" pitchFamily="34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020" y="1315085"/>
            <a:ext cx="7273290" cy="41217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>
                <a:latin typeface="+mn-ea"/>
              </a:rPr>
              <a:t>待办事宜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55552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6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点击左侧菜单的“待办事宜”，查看您需要处理的流程。点击流程标题进入该流程处理页面。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5535" y="1310005"/>
            <a:ext cx="5760000" cy="326389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454433" y="436832"/>
            <a:ext cx="2242497" cy="3989042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latin typeface="+mj-ea"/>
                <a:ea typeface="+mj-ea"/>
                <a:sym typeface="Wingdings" panose="05000000000000000000" pitchFamily="2" charset="2"/>
              </a:rPr>
              <a:t></a:t>
            </a:r>
            <a:r>
              <a:rPr lang="zh-CN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批准</a:t>
            </a:r>
            <a:r>
              <a:rPr lang="zh-CN" altLang="en-US" sz="1000" dirty="0">
                <a:latin typeface="+mj-ea"/>
                <a:ea typeface="+mj-ea"/>
              </a:rPr>
              <a:t>：当您同意时，点击这个按钮，将流程将根据设置流转到下一个节点；</a:t>
            </a:r>
            <a:endParaRPr lang="en-US" altLang="zh-CN" sz="1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latin typeface="+mj-ea"/>
                <a:ea typeface="+mj-ea"/>
                <a:sym typeface="Wingdings" panose="05000000000000000000" pitchFamily="2" charset="2"/>
              </a:rPr>
              <a:t></a:t>
            </a:r>
            <a:r>
              <a:rPr lang="zh-CN" altLang="en-US" sz="1000" dirty="0">
                <a:solidFill>
                  <a:srgbClr val="FF0000"/>
                </a:solidFill>
                <a:latin typeface="+mj-ea"/>
                <a:ea typeface="+mj-ea"/>
              </a:rPr>
              <a:t>保存</a:t>
            </a:r>
            <a:r>
              <a:rPr lang="zh-CN" altLang="en-US" sz="1000" dirty="0">
                <a:latin typeface="+mj-ea"/>
                <a:ea typeface="+mj-ea"/>
              </a:rPr>
              <a:t>：当您在签字意见中输入了意见，但又不想马上处理该流程时，点击这个按钮；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latin typeface="+mj-ea"/>
                <a:ea typeface="+mj-ea"/>
                <a:sym typeface="Wingdings" panose="05000000000000000000" pitchFamily="2" charset="2"/>
              </a:rPr>
              <a:t></a:t>
            </a:r>
            <a:r>
              <a:rPr lang="zh-CN" altLang="en-US" sz="1000" dirty="0">
                <a:solidFill>
                  <a:srgbClr val="FF0000"/>
                </a:solidFill>
                <a:latin typeface="+mj-ea"/>
                <a:ea typeface="+mj-ea"/>
              </a:rPr>
              <a:t>退回</a:t>
            </a:r>
            <a:r>
              <a:rPr lang="zh-CN" altLang="en-US" sz="1000" dirty="0">
                <a:latin typeface="+mj-ea"/>
                <a:ea typeface="+mj-ea"/>
              </a:rPr>
              <a:t>：当您不同意时，点击这个按钮，流程将根据设置流转到以前节点；</a:t>
            </a:r>
            <a:endParaRPr lang="en-US" altLang="zh-CN" sz="1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latin typeface="+mj-ea"/>
                <a:ea typeface="+mj-ea"/>
                <a:sym typeface="Wingdings" panose="05000000000000000000" pitchFamily="2" charset="2"/>
              </a:rPr>
              <a:t></a:t>
            </a:r>
            <a:r>
              <a:rPr lang="zh-CN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转发</a:t>
            </a:r>
            <a:r>
              <a:rPr lang="zh-CN" altLang="en-US" sz="1000" dirty="0">
                <a:latin typeface="+mj-ea"/>
                <a:ea typeface="+mj-ea"/>
              </a:rPr>
              <a:t>：把流程转发给其他人，被转发者可以查看到流程的流转情况及信息，但是他只有提交操作，而且该操作并不影响流程本身的流转；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latin typeface="+mj-ea"/>
                <a:ea typeface="+mj-ea"/>
                <a:sym typeface="Wingdings" panose="05000000000000000000" pitchFamily="2" charset="2"/>
              </a:rPr>
              <a:t></a:t>
            </a:r>
            <a:r>
              <a:rPr lang="zh-CN" altLang="en-US" sz="1000" dirty="0">
                <a:solidFill>
                  <a:srgbClr val="FF0000"/>
                </a:solidFill>
                <a:latin typeface="+mj-ea"/>
                <a:ea typeface="+mj-ea"/>
              </a:rPr>
              <a:t>转办</a:t>
            </a:r>
            <a:r>
              <a:rPr lang="zh-CN" altLang="en-US" sz="1000" dirty="0">
                <a:latin typeface="+mj-ea"/>
                <a:ea typeface="+mj-ea"/>
              </a:rPr>
              <a:t>：当您需要转交给其他人协助办理时，点击这个按钮；</a:t>
            </a:r>
            <a:endParaRPr lang="en-US" altLang="zh-CN" sz="1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latin typeface="+mj-ea"/>
                <a:ea typeface="+mj-ea"/>
                <a:sym typeface="Wingdings" panose="05000000000000000000" pitchFamily="2" charset="2"/>
              </a:rPr>
              <a:t></a:t>
            </a:r>
            <a:r>
              <a:rPr lang="zh-CN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意见征询（加签）</a:t>
            </a:r>
            <a:r>
              <a:rPr lang="zh-CN" altLang="en-US" sz="1000" dirty="0">
                <a:latin typeface="+mj-ea"/>
                <a:ea typeface="+mj-ea"/>
                <a:sym typeface="Wingdings" panose="05000000000000000000" pitchFamily="2" charset="2"/>
              </a:rPr>
              <a:t>：当您需要征询其他人员意见时，点此按钮；</a:t>
            </a:r>
            <a:endParaRPr lang="en-US" altLang="zh-CN" sz="1000" dirty="0">
              <a:latin typeface="+mj-ea"/>
              <a:ea typeface="+mj-ea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latin typeface="+mj-ea"/>
                <a:ea typeface="+mj-ea"/>
                <a:sym typeface="Wingdings" panose="05000000000000000000" pitchFamily="2" charset="2"/>
              </a:rPr>
              <a:t></a:t>
            </a:r>
            <a:r>
              <a:rPr lang="zh-CN" altLang="en-US" sz="1000" dirty="0">
                <a:solidFill>
                  <a:srgbClr val="FF0000"/>
                </a:solidFill>
                <a:latin typeface="+mj-ea"/>
                <a:ea typeface="+mj-ea"/>
                <a:sym typeface="Wingdings" panose="05000000000000000000" pitchFamily="2" charset="2"/>
              </a:rPr>
              <a:t>打印</a:t>
            </a:r>
            <a:r>
              <a:rPr lang="zh-CN" altLang="en-US" sz="1000" dirty="0">
                <a:latin typeface="+mj-ea"/>
                <a:ea typeface="+mj-ea"/>
                <a:sym typeface="+mn-ea"/>
              </a:rPr>
              <a:t>：当您想将流程打印出来时，点击此按钮</a:t>
            </a:r>
            <a:endParaRPr lang="zh-CN" altLang="en-US" sz="1000" dirty="0">
              <a:latin typeface="+mj-ea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" y="135255"/>
            <a:ext cx="1853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审批流程处理</a:t>
            </a:r>
            <a:endParaRPr lang="zh-CN" altLang="en-US" sz="1800" kern="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881" y="504389"/>
            <a:ext cx="5466034" cy="1051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该页面显示流程的具体内容，根据实际情况，点击鼠标右键，选择菜单中相应的标签，对流程进行处理，填写相关的必填内容，审批意见可以写在下方的签字意见栏内。</a:t>
            </a:r>
          </a:p>
        </p:txBody>
      </p:sp>
      <p:sp>
        <p:nvSpPr>
          <p:cNvPr id="5" name="对话气泡: 圆角矩形 4"/>
          <p:cNvSpPr/>
          <p:nvPr/>
        </p:nvSpPr>
        <p:spPr>
          <a:xfrm>
            <a:off x="395536" y="3402904"/>
            <a:ext cx="1296144" cy="576064"/>
          </a:xfrm>
          <a:prstGeom prst="wedgeRoundRectCallout">
            <a:avLst>
              <a:gd name="adj1" fmla="val -38880"/>
              <a:gd name="adj2" fmla="val 11787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640" y="3435845"/>
            <a:ext cx="6183552" cy="15721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840" y="1647825"/>
            <a:ext cx="4839970" cy="145224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083310" y="311150"/>
            <a:ext cx="6017260" cy="476885"/>
          </a:xfrm>
        </p:spPr>
        <p:txBody>
          <a:bodyPr>
            <a:normAutofit fontScale="90000"/>
          </a:bodyPr>
          <a:lstStyle/>
          <a:p>
            <a:r>
              <a:rPr lang="zh-CN" altLang="zh-CN" sz="1555">
                <a:latin typeface="+mn-ea"/>
                <a:ea typeface="+mn-ea"/>
              </a:rPr>
              <a:t>党校办审批节点提交流转节点：校领导，部门会签，校办副主任，归档等。</a:t>
            </a:r>
            <a:br>
              <a:rPr lang="zh-CN" altLang="zh-CN" sz="1555">
                <a:latin typeface="+mn-ea"/>
                <a:ea typeface="+mn-ea"/>
              </a:rPr>
            </a:br>
            <a:endParaRPr lang="zh-CN" altLang="zh-CN" sz="1555">
              <a:latin typeface="+mn-ea"/>
              <a:ea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E923-6789-47DB-A534-68D9506D4769}" type="slidenum">
              <a:rPr lang="zh-CN" altLang="en-US" sz="1400" smtClean="0">
                <a:solidFill>
                  <a:prstClr val="black"/>
                </a:solidFill>
              </a:rPr>
              <a:pPr/>
              <a:t>16</a:t>
            </a:fld>
            <a:endParaRPr lang="zh-CN" altLang="en-US" sz="1400" dirty="0">
              <a:solidFill>
                <a:prstClr val="black"/>
              </a:solidFill>
            </a:endParaRP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2880" y="1200150"/>
            <a:ext cx="6236970" cy="33947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>
                <a:latin typeface="+mn-ea"/>
              </a:rPr>
              <a:t>我的请求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51487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600" kern="0" dirty="0">
                <a:latin typeface="+mn-ea"/>
                <a:cs typeface="Arial Unicode MS" panose="020B0604020202020204" pitchFamily="34" charset="-128"/>
              </a:rPr>
              <a:t>点击左侧菜单的“我的请求”，可以查看您发起的所有流程。从这里可以看到流程当前停留在那个节点，未做处理的审批人是谁。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5535" y="1501775"/>
            <a:ext cx="5400000" cy="3060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294" y="351550"/>
            <a:ext cx="8424936" cy="760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点击左上方页签中的流程图，可以查看流程的图示，方框表示流程需要流转的节点，橘色的方框表示流程所在位置，线条表示流转的过程。</a:t>
            </a:r>
          </a:p>
          <a:p>
            <a:pPr>
              <a:lnSpc>
                <a:spcPct val="190000"/>
              </a:lnSpc>
            </a:pPr>
            <a:endParaRPr lang="zh-CN" altLang="en-US" sz="1200" dirty="0"/>
          </a:p>
        </p:txBody>
      </p:sp>
      <p:sp>
        <p:nvSpPr>
          <p:cNvPr id="5" name="TextBox 2"/>
          <p:cNvSpPr txBox="1"/>
          <p:nvPr/>
        </p:nvSpPr>
        <p:spPr>
          <a:xfrm>
            <a:off x="251520" y="51470"/>
            <a:ext cx="110029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>
                <a:latin typeface="+mn-ea"/>
              </a:rPr>
              <a:t>查看流程图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2995" y="1057910"/>
            <a:ext cx="5891300" cy="3240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525" y="1412240"/>
            <a:ext cx="7600000" cy="28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114" y="267494"/>
            <a:ext cx="842493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1200" dirty="0"/>
              <a:t>点击左上方页签中的流程状态，可以查看流程的日志，详细列出流程的操作状态和流程处理时间。</a:t>
            </a:r>
          </a:p>
          <a:p>
            <a:pPr>
              <a:lnSpc>
                <a:spcPct val="190000"/>
              </a:lnSpc>
            </a:pPr>
            <a:endParaRPr lang="zh-CN" altLang="en-US" sz="1200" dirty="0"/>
          </a:p>
          <a:p>
            <a:pPr>
              <a:lnSpc>
                <a:spcPct val="190000"/>
              </a:lnSpc>
            </a:pPr>
            <a:endParaRPr lang="zh-CN" altLang="en-US" sz="1200" dirty="0"/>
          </a:p>
        </p:txBody>
      </p:sp>
      <p:sp>
        <p:nvSpPr>
          <p:cNvPr id="5" name="TextBox 2"/>
          <p:cNvSpPr txBox="1"/>
          <p:nvPr/>
        </p:nvSpPr>
        <p:spPr>
          <a:xfrm>
            <a:off x="251520" y="51470"/>
            <a:ext cx="129265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>
                <a:latin typeface="+mn-ea"/>
              </a:rPr>
              <a:t>查看流程状态</a:t>
            </a:r>
          </a:p>
        </p:txBody>
      </p:sp>
      <p:sp>
        <p:nvSpPr>
          <p:cNvPr id="7" name="矩形标注 8"/>
          <p:cNvSpPr>
            <a:spLocks noChangeArrowheads="1"/>
          </p:cNvSpPr>
          <p:nvPr/>
        </p:nvSpPr>
        <p:spPr bwMode="auto">
          <a:xfrm>
            <a:off x="2701925" y="3670936"/>
            <a:ext cx="3739515" cy="523239"/>
          </a:xfrm>
          <a:prstGeom prst="wedgeRectCallout">
            <a:avLst>
              <a:gd name="adj1" fmla="val -64079"/>
              <a:gd name="adj2" fmla="val -136929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 algn="ctr">
            <a:solidFill>
              <a:srgbClr val="FF0000"/>
            </a:solidFill>
            <a:rou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l">
              <a:defRPr/>
            </a:pPr>
            <a:r>
              <a:rPr lang="zh-CN" altLang="en-US" sz="1400" b="1" dirty="0">
                <a:solidFill>
                  <a:srgbClr val="FF0000"/>
                </a:solidFill>
              </a:rPr>
              <a:t>这里列出了流程已经处理的及当前需要处理的人员、状态和时间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515" y="195486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defTabSz="685165"/>
            <a:r>
              <a:rPr lang="zh-CN" altLang="en-US" sz="1500" dirty="0">
                <a:solidFill>
                  <a:prstClr val="black"/>
                </a:solidFill>
                <a:latin typeface="黑体" panose="02010609060101010101" pitchFamily="49" charset="-122"/>
              </a:rPr>
              <a:t>总体计划</a:t>
            </a:r>
            <a:endParaRPr lang="id-ID" altLang="zh-CN" sz="1500" dirty="0">
              <a:solidFill>
                <a:prstClr val="black"/>
              </a:solidFill>
              <a:latin typeface="黑体" panose="02010609060101010101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979712" y="1131590"/>
          <a:ext cx="3024336" cy="273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7237">
                <a:tc>
                  <a:txBody>
                    <a:bodyPr/>
                    <a:lstStyle/>
                    <a:p>
                      <a:r>
                        <a:rPr lang="zh-CN" altLang="en-US" dirty="0"/>
                        <a:t>培训内容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6386">
                <a:tc>
                  <a:txBody>
                    <a:bodyPr/>
                    <a:lstStyle/>
                    <a:p>
                      <a:r>
                        <a:rPr lang="zh-CN" altLang="en-US" dirty="0"/>
                        <a:t>登录后页面介绍（门户模块）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7237">
                <a:tc>
                  <a:txBody>
                    <a:bodyPr/>
                    <a:lstStyle/>
                    <a:p>
                      <a:r>
                        <a:rPr lang="zh-CN" altLang="en-US" dirty="0"/>
                        <a:t>流程模块 使用介绍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355">
                <a:tc>
                  <a:txBody>
                    <a:bodyPr/>
                    <a:lstStyle/>
                    <a:p>
                      <a:r>
                        <a:rPr lang="zh-CN" altLang="en-US" dirty="0"/>
                        <a:t>知识模块</a:t>
                      </a:r>
                      <a:r>
                        <a:rPr lang="zh-CN" altLang="en-US" baseline="0" dirty="0"/>
                        <a:t> 使用介绍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088">
                <a:tc>
                  <a:txBody>
                    <a:bodyPr/>
                    <a:lstStyle/>
                    <a:p>
                      <a:r>
                        <a:rPr lang="zh-CN" altLang="en-US" dirty="0"/>
                        <a:t>个性化设置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45" y="944245"/>
            <a:ext cx="7765424" cy="14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802" y="411510"/>
            <a:ext cx="842493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1200" dirty="0"/>
              <a:t>点击左上方页签中的相关资源，可以查看该流程关联到的流程、文档、附件。</a:t>
            </a:r>
          </a:p>
          <a:p>
            <a:pPr>
              <a:lnSpc>
                <a:spcPct val="190000"/>
              </a:lnSpc>
            </a:pPr>
            <a:endParaRPr lang="zh-CN" altLang="en-US" sz="1200" dirty="0"/>
          </a:p>
          <a:p>
            <a:pPr>
              <a:lnSpc>
                <a:spcPct val="190000"/>
              </a:lnSpc>
            </a:pPr>
            <a:endParaRPr lang="zh-CN" altLang="en-US" sz="1200" dirty="0"/>
          </a:p>
        </p:txBody>
      </p:sp>
      <p:sp>
        <p:nvSpPr>
          <p:cNvPr id="5" name="TextBox 2"/>
          <p:cNvSpPr txBox="1"/>
          <p:nvPr/>
        </p:nvSpPr>
        <p:spPr>
          <a:xfrm>
            <a:off x="222326" y="116416"/>
            <a:ext cx="1677374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>
                <a:latin typeface="+mn-ea"/>
              </a:rPr>
              <a:t>查看流程相关资源</a:t>
            </a:r>
          </a:p>
        </p:txBody>
      </p:sp>
      <p:sp>
        <p:nvSpPr>
          <p:cNvPr id="7" name="矩形标注 8"/>
          <p:cNvSpPr>
            <a:spLocks noChangeArrowheads="1"/>
          </p:cNvSpPr>
          <p:nvPr/>
        </p:nvSpPr>
        <p:spPr bwMode="auto">
          <a:xfrm>
            <a:off x="2676927" y="3122424"/>
            <a:ext cx="3143250" cy="525401"/>
          </a:xfrm>
          <a:prstGeom prst="wedgeRectCallout">
            <a:avLst>
              <a:gd name="adj1" fmla="val -83101"/>
              <a:gd name="adj2" fmla="val -277195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 algn="ctr">
            <a:solidFill>
              <a:srgbClr val="FF0000"/>
            </a:solidFill>
            <a:round/>
          </a:ln>
          <a:effectLst>
            <a:outerShdw dist="35921" dir="2700000" algn="ctr" rotWithShape="0">
              <a:schemeClr val="hlink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pPr algn="l">
              <a:defRPr/>
            </a:pPr>
            <a:r>
              <a:rPr lang="zh-CN" altLang="en-US" sz="1400" b="1" dirty="0">
                <a:solidFill>
                  <a:srgbClr val="FF0000"/>
                </a:solidFill>
              </a:rPr>
              <a:t>这里列出了流程中关联到的所有流程、文档以及附件</a:t>
            </a: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44810" y="182786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>
                <a:latin typeface="+mn-ea"/>
              </a:rPr>
              <a:t>查询流程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682" y="483518"/>
            <a:ext cx="80657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点击左侧菜单的“查询流程”按钮，输入相关的搜索条件，点击 “搜索”按钮，</a:t>
            </a:r>
            <a:endParaRPr lang="en-US" altLang="zh-CN" sz="1400" kern="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或者鼠标右键选择“搜索”按钮（不设置条件搜索到的是您有权限看到的所有流程）</a:t>
            </a:r>
            <a:r>
              <a:rPr lang="zh-CN" altLang="en-US" sz="16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915" y="1387475"/>
            <a:ext cx="6406515" cy="36309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/>
              <a:t>公文管理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E923-6789-47DB-A534-68D9506D4769}" type="slidenum">
              <a:rPr lang="zh-CN" altLang="en-US" sz="1400" smtClean="0">
                <a:solidFill>
                  <a:prstClr val="black"/>
                </a:solidFill>
              </a:rPr>
              <a:pPr/>
              <a:t>22</a:t>
            </a:fld>
            <a:endParaRPr lang="zh-CN" altLang="en-US" sz="1400" dirty="0">
              <a:solidFill>
                <a:prstClr val="black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6705" y="1200150"/>
            <a:ext cx="5989955" cy="33947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/>
            <a:endParaRPr lang="zh-CN" altLang="en-US" sz="1400" dirty="0">
              <a:solidFill>
                <a:srgbClr val="EE363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55676" y="2040837"/>
            <a:ext cx="7560840" cy="530913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defTabSz="685165"/>
            <a:r>
              <a:rPr kumimoji="1" lang="zh-CN" altLang="en-US" sz="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知识模块</a:t>
            </a:r>
          </a:p>
        </p:txBody>
      </p:sp>
      <p:sp>
        <p:nvSpPr>
          <p:cNvPr id="12" name="矩形 11"/>
          <p:cNvSpPr/>
          <p:nvPr/>
        </p:nvSpPr>
        <p:spPr>
          <a:xfrm>
            <a:off x="1493658" y="1599642"/>
            <a:ext cx="108012" cy="91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/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09683" y="1545640"/>
            <a:ext cx="2761923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165" eaLnBrk="1" hangingPunct="1"/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>
                <a:latin typeface="+mn-ea"/>
              </a:rPr>
              <a:t>知识模块</a:t>
            </a:r>
          </a:p>
        </p:txBody>
      </p:sp>
      <p:sp>
        <p:nvSpPr>
          <p:cNvPr id="2" name="矩形 1"/>
          <p:cNvSpPr/>
          <p:nvPr/>
        </p:nvSpPr>
        <p:spPr>
          <a:xfrm>
            <a:off x="197514" y="699542"/>
            <a:ext cx="7110789" cy="189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1600" dirty="0"/>
              <a:t>该模块，您主要需掌握以下操作：</a:t>
            </a:r>
          </a:p>
          <a:p>
            <a:pPr>
              <a:lnSpc>
                <a:spcPct val="190000"/>
              </a:lnSpc>
            </a:pPr>
            <a:r>
              <a:rPr lang="en-US" altLang="zh-CN" sz="1600" dirty="0"/>
              <a:t>1</a:t>
            </a:r>
            <a:r>
              <a:rPr lang="zh-CN" altLang="en-US" sz="1600" dirty="0"/>
              <a:t>、怎样在系统中创建文档</a:t>
            </a:r>
          </a:p>
          <a:p>
            <a:pPr>
              <a:lnSpc>
                <a:spcPct val="190000"/>
              </a:lnSpc>
            </a:pPr>
            <a:r>
              <a:rPr lang="en-US" altLang="zh-CN" sz="1600" dirty="0"/>
              <a:t>2</a:t>
            </a:r>
            <a:r>
              <a:rPr lang="zh-CN" altLang="en-US" sz="1600" dirty="0"/>
              <a:t>、怎样将您的文档共享给其他人</a:t>
            </a:r>
          </a:p>
          <a:p>
            <a:pPr>
              <a:lnSpc>
                <a:spcPct val="190000"/>
              </a:lnSpc>
            </a:pPr>
            <a:r>
              <a:rPr lang="en-US" altLang="zh-CN" sz="1600" dirty="0"/>
              <a:t>3</a:t>
            </a:r>
            <a:r>
              <a:rPr lang="zh-CN" altLang="en-US" sz="1600" dirty="0"/>
              <a:t>、文档权限控制</a:t>
            </a:r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>
                <a:latin typeface="+mn-ea"/>
              </a:rPr>
              <a:t>创建文档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7515" y="627534"/>
            <a:ext cx="531748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1</a:t>
            </a:r>
            <a:r>
              <a:rPr lang="zh-CN" altLang="en-US" sz="1400" dirty="0"/>
              <a:t>、点击顶部菜单知识，左侧菜单会展示出业务文档下的详细内容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en-US" altLang="zh-CN" sz="1400" dirty="0"/>
              <a:t>2</a:t>
            </a:r>
            <a:r>
              <a:rPr lang="zh-CN" altLang="en-US" sz="1400" dirty="0"/>
              <a:t>、点击“新建文档”按钮，进入选择文档目录的页面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zh-CN" altLang="en-US" sz="1800" kern="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575" y="1365885"/>
            <a:ext cx="6262878" cy="3600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750" y="1217295"/>
            <a:ext cx="5717540" cy="3678555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197515" y="195486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>
                <a:latin typeface="+mn-ea"/>
              </a:rPr>
              <a:t>创建文档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9552" y="699542"/>
            <a:ext cx="68407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200" dirty="0"/>
              <a:t>在文档编辑页面，输入文档标题和内容，如果需要添加本地的文件作为附件，可以在文档附件栏中添加。点击鼠标右键，选择相应的功能按钮，完成文档的创建过程。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zh-CN" altLang="en-US" sz="1800" kern="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419622"/>
            <a:ext cx="1944793" cy="9022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7665" y="1707654"/>
            <a:ext cx="2871465" cy="16582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2937" y="3531808"/>
            <a:ext cx="2225233" cy="118882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308304" y="843558"/>
            <a:ext cx="1763688" cy="3721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latin typeface="+mn-ea"/>
              </a:rPr>
              <a:t>常用按钮说明：</a:t>
            </a:r>
          </a:p>
          <a:p>
            <a:pPr>
              <a:lnSpc>
                <a:spcPct val="120000"/>
              </a:lnSpc>
            </a:pPr>
            <a:r>
              <a:rPr lang="zh-CN" altLang="en-US" sz="1100" dirty="0">
                <a:latin typeface="+mn-ea"/>
                <a:sym typeface="Wingdings" panose="05000000000000000000" pitchFamily="2" charset="2"/>
              </a:rPr>
              <a:t></a:t>
            </a:r>
            <a:r>
              <a:rPr lang="zh-CN" altLang="en-US" sz="1100" dirty="0">
                <a:solidFill>
                  <a:srgbClr val="FF0000"/>
                </a:solidFill>
                <a:latin typeface="+mn-ea"/>
              </a:rPr>
              <a:t>提交</a:t>
            </a:r>
            <a:r>
              <a:rPr lang="zh-CN" altLang="en-US" sz="1100" dirty="0">
                <a:latin typeface="+mn-ea"/>
              </a:rPr>
              <a:t>：将这个文档发送到系统中，可根据目录属性直接发布也可以进入审批流程。</a:t>
            </a:r>
          </a:p>
          <a:p>
            <a:pPr>
              <a:lnSpc>
                <a:spcPct val="120000"/>
              </a:lnSpc>
            </a:pPr>
            <a:r>
              <a:rPr lang="zh-CN" altLang="en-US" sz="1100" dirty="0">
                <a:latin typeface="+mn-ea"/>
                <a:sym typeface="Wingdings" panose="05000000000000000000" pitchFamily="2" charset="2"/>
              </a:rPr>
              <a:t></a:t>
            </a:r>
            <a:r>
              <a:rPr lang="zh-CN" altLang="en-US" sz="1100" dirty="0">
                <a:solidFill>
                  <a:srgbClr val="FF0000"/>
                </a:solidFill>
                <a:latin typeface="+mn-ea"/>
              </a:rPr>
              <a:t>草稿</a:t>
            </a:r>
            <a:r>
              <a:rPr lang="zh-CN" altLang="en-US" sz="1100" dirty="0">
                <a:latin typeface="+mn-ea"/>
              </a:rPr>
              <a:t>：将这个文档以草稿方式保存，只要自己可以查看。</a:t>
            </a:r>
          </a:p>
          <a:p>
            <a:pPr>
              <a:lnSpc>
                <a:spcPct val="120000"/>
              </a:lnSpc>
            </a:pPr>
            <a:r>
              <a:rPr lang="zh-CN" altLang="en-US" sz="1100" dirty="0">
                <a:latin typeface="+mn-ea"/>
                <a:sym typeface="Wingdings" panose="05000000000000000000" pitchFamily="2" charset="2"/>
              </a:rPr>
              <a:t></a:t>
            </a:r>
            <a:r>
              <a:rPr lang="zh-CN" altLang="en-US" sz="1100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文档</a:t>
            </a:r>
            <a:r>
              <a:rPr lang="zh-CN" altLang="en-US" sz="1100" dirty="0">
                <a:solidFill>
                  <a:srgbClr val="FF0000"/>
                </a:solidFill>
                <a:latin typeface="+mn-ea"/>
              </a:rPr>
              <a:t>附件</a:t>
            </a:r>
            <a:r>
              <a:rPr lang="zh-CN" altLang="en-US" sz="1100" dirty="0">
                <a:latin typeface="+mn-ea"/>
              </a:rPr>
              <a:t>：当你需要在文档中添加多个附件时，点击这个按钮，在页面上会增加附件栏。</a:t>
            </a:r>
          </a:p>
          <a:p>
            <a:pPr>
              <a:lnSpc>
                <a:spcPct val="120000"/>
              </a:lnSpc>
            </a:pPr>
            <a:r>
              <a:rPr lang="zh-CN" altLang="en-US" sz="1100" dirty="0">
                <a:latin typeface="+mn-ea"/>
              </a:rPr>
              <a:t>系统可以在线创建四种类型文档：</a:t>
            </a:r>
            <a:r>
              <a:rPr lang="en-US" altLang="zh-CN" sz="1100" dirty="0">
                <a:latin typeface="+mn-ea"/>
              </a:rPr>
              <a:t>HTML</a:t>
            </a:r>
            <a:r>
              <a:rPr lang="zh-CN" altLang="en-US" sz="1100" dirty="0">
                <a:latin typeface="+mn-ea"/>
              </a:rPr>
              <a:t>类型、</a:t>
            </a:r>
            <a:r>
              <a:rPr lang="en-US" altLang="zh-CN" sz="1100" dirty="0">
                <a:latin typeface="+mn-ea"/>
              </a:rPr>
              <a:t>WORD</a:t>
            </a:r>
            <a:r>
              <a:rPr lang="zh-CN" altLang="en-US" sz="1100" dirty="0">
                <a:latin typeface="+mn-ea"/>
              </a:rPr>
              <a:t>类型、</a:t>
            </a:r>
            <a:r>
              <a:rPr lang="en-US" altLang="zh-CN" sz="1100" dirty="0">
                <a:latin typeface="+mn-ea"/>
              </a:rPr>
              <a:t>EXCEL</a:t>
            </a:r>
            <a:r>
              <a:rPr lang="zh-CN" altLang="en-US" sz="1100" dirty="0">
                <a:latin typeface="+mn-ea"/>
              </a:rPr>
              <a:t>类型、</a:t>
            </a:r>
            <a:r>
              <a:rPr lang="en-US" altLang="zh-CN" sz="1100" dirty="0">
                <a:latin typeface="+mn-ea"/>
              </a:rPr>
              <a:t>WPS</a:t>
            </a:r>
            <a:r>
              <a:rPr lang="zh-CN" altLang="en-US" sz="1100" dirty="0">
                <a:latin typeface="+mn-ea"/>
              </a:rPr>
              <a:t>类型。可在文档类型中进行选择，默认为</a:t>
            </a:r>
            <a:r>
              <a:rPr lang="en-US" altLang="zh-CN" sz="1100" dirty="0">
                <a:latin typeface="+mn-ea"/>
              </a:rPr>
              <a:t>HTML</a:t>
            </a:r>
            <a:r>
              <a:rPr lang="zh-CN" altLang="en-US" sz="1100" dirty="0">
                <a:latin typeface="+mn-ea"/>
              </a:rPr>
              <a:t>类型文档。</a:t>
            </a:r>
          </a:p>
        </p:txBody>
      </p:sp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>
                <a:latin typeface="+mn-ea"/>
              </a:rPr>
              <a:t>文档共享</a:t>
            </a:r>
          </a:p>
        </p:txBody>
      </p:sp>
      <p:sp>
        <p:nvSpPr>
          <p:cNvPr id="3" name="矩形 2"/>
          <p:cNvSpPr/>
          <p:nvPr/>
        </p:nvSpPr>
        <p:spPr>
          <a:xfrm>
            <a:off x="611560" y="555526"/>
            <a:ext cx="5893456" cy="1164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/>
              <a:t>在文档创建完成点击“提交”后，系统会显示文档的展示页面。您可以通过点击文档右上方的“共享”按钮或者点击        图标，进入文档共享设置页面，设置文档的共享范围；否则，默认后台设定的文档权限。对于文档的共享权限设置，可随时打开文档，重新设定。</a:t>
            </a:r>
            <a:r>
              <a:rPr lang="en-US" altLang="zh-CN" sz="1200" dirty="0">
                <a:solidFill>
                  <a:srgbClr val="FF0000"/>
                </a:solidFill>
              </a:rPr>
              <a:t>(</a:t>
            </a:r>
            <a:r>
              <a:rPr lang="zh-CN" altLang="en-US" sz="1200" dirty="0">
                <a:solidFill>
                  <a:srgbClr val="FF0000"/>
                </a:solidFill>
              </a:rPr>
              <a:t>注：此功能需后台开启非默认共享功能</a:t>
            </a:r>
            <a:r>
              <a:rPr lang="en-US" altLang="zh-CN" sz="12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5947" y="937384"/>
            <a:ext cx="268247" cy="2865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209" y="1923678"/>
            <a:ext cx="7419475" cy="280831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1520" y="195486"/>
            <a:ext cx="136815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500" b="1" dirty="0">
                <a:latin typeface="+mn-ea"/>
              </a:rPr>
              <a:t>文档的编辑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zh-CN" altLang="en-US" sz="1800" kern="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5576" y="853553"/>
            <a:ext cx="6686446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200" dirty="0"/>
              <a:t>点击文档右上方的“编辑按钮”，或者点击        图标选择“编辑”按钮，切换到文档编辑页面 。</a:t>
            </a:r>
            <a:endParaRPr lang="en-US" altLang="zh-CN" sz="1200" dirty="0"/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zh-CN" altLang="en-US" sz="1800" kern="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853553"/>
            <a:ext cx="262151" cy="2804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99801"/>
            <a:ext cx="7669433" cy="3292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9953" y="1733477"/>
            <a:ext cx="3743268" cy="167654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>
                <a:latin typeface="+mn-ea"/>
              </a:rPr>
              <a:t>文档查询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5536" y="531429"/>
            <a:ext cx="6109365" cy="11003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100" kern="0" dirty="0">
                <a:latin typeface="+mn-ea"/>
                <a:cs typeface="Arial Unicode MS" panose="020B0604020202020204" pitchFamily="34" charset="-128"/>
              </a:rPr>
              <a:t>点击左侧菜单的“查询文档”，在搜索页面输入查询条件，点击右上方的“搜索”按钮，</a:t>
            </a:r>
            <a:endParaRPr lang="en-US" altLang="zh-CN" sz="1100" kern="0" dirty="0">
              <a:latin typeface="+mn-ea"/>
              <a:cs typeface="Arial Unicode MS" panose="020B0604020202020204" pitchFamily="34" charset="-128"/>
            </a:endParaRP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100" kern="0" dirty="0">
                <a:latin typeface="+mn-ea"/>
                <a:cs typeface="Arial Unicode MS" panose="020B0604020202020204" pitchFamily="34" charset="-128"/>
              </a:rPr>
              <a:t>或者鼠标右键选择“搜索”按钮，进行搜索</a:t>
            </a:r>
            <a:r>
              <a:rPr lang="en-US" altLang="zh-CN" sz="1100" kern="0" dirty="0">
                <a:latin typeface="+mn-ea"/>
                <a:cs typeface="Arial Unicode MS" panose="020B0604020202020204" pitchFamily="34" charset="-128"/>
              </a:rPr>
              <a:t>(</a:t>
            </a:r>
            <a:r>
              <a:rPr lang="zh-CN" altLang="en-US" sz="1100" kern="0" dirty="0">
                <a:latin typeface="+mn-ea"/>
                <a:cs typeface="Arial Unicode MS" panose="020B0604020202020204" pitchFamily="34" charset="-128"/>
              </a:rPr>
              <a:t>不设置条件搜索到的是您有权限查看的所有文档</a:t>
            </a:r>
            <a:r>
              <a:rPr lang="en-US" altLang="zh-CN" sz="1100" kern="0" dirty="0">
                <a:latin typeface="+mn-ea"/>
                <a:cs typeface="Arial Unicode MS" panose="020B0604020202020204" pitchFamily="34" charset="-128"/>
              </a:rPr>
              <a:t>)</a:t>
            </a:r>
            <a:r>
              <a:rPr lang="zh-CN" altLang="en-US" sz="1100" kern="0" dirty="0">
                <a:latin typeface="+mn-ea"/>
                <a:cs typeface="Arial Unicode MS" panose="020B0604020202020204" pitchFamily="34" charset="-128"/>
              </a:rPr>
              <a:t>。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zh-CN" altLang="en-US" sz="1800" kern="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6575" y="1338580"/>
            <a:ext cx="5717647" cy="3240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/>
            <a:endParaRPr lang="zh-CN" altLang="en-US" sz="1400" dirty="0">
              <a:solidFill>
                <a:srgbClr val="EE363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55676" y="2040837"/>
            <a:ext cx="7560840" cy="530913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defTabSz="685165"/>
            <a:r>
              <a:rPr kumimoji="1" lang="zh-CN" altLang="en-US" sz="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门户模块</a:t>
            </a:r>
          </a:p>
        </p:txBody>
      </p:sp>
      <p:sp>
        <p:nvSpPr>
          <p:cNvPr id="12" name="矩形 11"/>
          <p:cNvSpPr/>
          <p:nvPr/>
        </p:nvSpPr>
        <p:spPr>
          <a:xfrm>
            <a:off x="1493658" y="1599642"/>
            <a:ext cx="108012" cy="91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/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09683" y="1545640"/>
            <a:ext cx="2761923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165" eaLnBrk="1" hangingPunct="1"/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/>
            <a:endParaRPr lang="zh-CN" altLang="en-US" sz="1400" dirty="0">
              <a:solidFill>
                <a:srgbClr val="EE363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55676" y="2040837"/>
            <a:ext cx="2556284" cy="530913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defTabSz="685165"/>
            <a:r>
              <a:rPr kumimoji="1" lang="zh-CN" altLang="en-US" sz="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个性化设置</a:t>
            </a:r>
          </a:p>
        </p:txBody>
      </p:sp>
      <p:sp>
        <p:nvSpPr>
          <p:cNvPr id="12" name="矩形 11"/>
          <p:cNvSpPr/>
          <p:nvPr/>
        </p:nvSpPr>
        <p:spPr>
          <a:xfrm>
            <a:off x="1493658" y="1599642"/>
            <a:ext cx="108012" cy="91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/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09683" y="1545640"/>
            <a:ext cx="2761923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165" eaLnBrk="1" hangingPunct="1"/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69575" y="187866"/>
            <a:ext cx="110029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>
                <a:latin typeface="+mn-ea"/>
              </a:rPr>
              <a:t>个性化设置</a:t>
            </a:r>
          </a:p>
        </p:txBody>
      </p:sp>
      <p:sp>
        <p:nvSpPr>
          <p:cNvPr id="2" name="矩形 1"/>
          <p:cNvSpPr/>
          <p:nvPr/>
        </p:nvSpPr>
        <p:spPr>
          <a:xfrm>
            <a:off x="152588" y="1771773"/>
            <a:ext cx="8838982" cy="3230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Char char=""/>
            </a:pPr>
            <a:r>
              <a:rPr kumimoji="1" lang="zh-CN" altLang="en-US" dirty="0"/>
              <a:t>流程短语</a:t>
            </a:r>
            <a:r>
              <a:rPr kumimoji="1" lang="en-US" altLang="zh-CN" dirty="0"/>
              <a:t>【</a:t>
            </a:r>
            <a:r>
              <a:rPr kumimoji="1" lang="zh-CN" altLang="en-US" dirty="0"/>
              <a:t>签字意见</a:t>
            </a:r>
            <a:r>
              <a:rPr kumimoji="1" lang="en-US" altLang="zh-CN" dirty="0"/>
              <a:t>】</a:t>
            </a:r>
            <a:r>
              <a:rPr kumimoji="1" lang="zh-CN" altLang="en-US" dirty="0"/>
              <a:t>设置：</a:t>
            </a:r>
            <a:r>
              <a:rPr kumimoji="1" lang="zh-CN" altLang="en-US" sz="1600" dirty="0"/>
              <a:t>可以在流程的签字意见中引用设置好的批示语，不用再次填写</a:t>
            </a:r>
            <a:endParaRPr kumimoji="1" lang="en-US" altLang="zh-CN" sz="1600" dirty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Char char=""/>
            </a:pPr>
            <a:r>
              <a:rPr kumimoji="1" lang="zh-CN" altLang="en-US" dirty="0"/>
              <a:t>自定义组</a:t>
            </a:r>
            <a:r>
              <a:rPr kumimoji="1" lang="en-US" altLang="zh-CN" dirty="0"/>
              <a:t>【</a:t>
            </a:r>
            <a:r>
              <a:rPr kumimoji="1" lang="zh-CN" altLang="en-US" dirty="0">
                <a:solidFill>
                  <a:srgbClr val="FF0000"/>
                </a:solidFill>
              </a:rPr>
              <a:t>私人组</a:t>
            </a:r>
            <a:r>
              <a:rPr kumimoji="1" lang="en-US" altLang="zh-CN" dirty="0"/>
              <a:t>】</a:t>
            </a:r>
            <a:r>
              <a:rPr kumimoji="1" lang="zh-CN" altLang="en-US" dirty="0"/>
              <a:t>设置：</a:t>
            </a:r>
            <a:r>
              <a:rPr kumimoji="1" lang="zh-CN" altLang="en-US" sz="1600" dirty="0"/>
              <a:t>可以在创建流程、邮件、短信时直接选中设置好的私人组，发送信息或流程给私人组中的这些人，避免多次选择</a:t>
            </a:r>
            <a:endParaRPr kumimoji="1" lang="en-US" altLang="zh-CN" sz="1600" dirty="0"/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Char char=""/>
            </a:pPr>
            <a:r>
              <a:rPr kumimoji="1" lang="zh-CN" altLang="en-US" dirty="0"/>
              <a:t>修改密码   ：</a:t>
            </a:r>
            <a:r>
              <a:rPr kumimoji="1" lang="zh-CN" altLang="en-US" sz="1600" dirty="0"/>
              <a:t>点击这里可以看到密码变更。</a:t>
            </a:r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Char char=""/>
            </a:pPr>
            <a:r>
              <a:rPr kumimoji="1" lang="zh-CN" altLang="en-US" sz="1600" dirty="0"/>
              <a:t>主题中心：选择皮肤显示。</a:t>
            </a:r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Char char=""/>
            </a:pPr>
            <a:r>
              <a:rPr kumimoji="1" lang="zh-CN" altLang="en-US" sz="1600" dirty="0"/>
              <a:t>布局选择：在系统门户没有被指定的情况下，用户可以选择自己习惯或喜欢的主题，不同的主题有不同的配色、菜单和页面布局</a:t>
            </a:r>
          </a:p>
          <a:p>
            <a:pPr algn="just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Char char=""/>
            </a:pPr>
            <a:r>
              <a:rPr kumimoji="1" lang="zh-CN" altLang="en-US" sz="1600" dirty="0"/>
              <a:t>退出：退出系统。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3285" y="503085"/>
            <a:ext cx="1707515" cy="127254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150" y="894080"/>
            <a:ext cx="6988235" cy="3960000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207090" y="59957"/>
            <a:ext cx="129265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>
                <a:latin typeface="+mn-ea"/>
              </a:rPr>
              <a:t>流程短语设置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561" y="390814"/>
            <a:ext cx="5872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400" kern="0" dirty="0">
                <a:latin typeface="+mn-ea"/>
                <a:cs typeface="Arial Unicode MS" panose="020B0604020202020204" pitchFamily="34" charset="-128"/>
              </a:rPr>
              <a:t>点击左下方的，进入个性化设置页面，点击工作流程，常用批示语设置。</a:t>
            </a:r>
          </a:p>
        </p:txBody>
      </p:sp>
      <p:sp>
        <p:nvSpPr>
          <p:cNvPr id="19" name="矩形标注 8"/>
          <p:cNvSpPr>
            <a:spLocks noChangeArrowheads="1"/>
          </p:cNvSpPr>
          <p:nvPr/>
        </p:nvSpPr>
        <p:spPr bwMode="auto">
          <a:xfrm>
            <a:off x="3940188" y="706549"/>
            <a:ext cx="2808312" cy="307974"/>
          </a:xfrm>
          <a:prstGeom prst="wedgeRectCallout">
            <a:avLst>
              <a:gd name="adj1" fmla="val 50565"/>
              <a:gd name="adj2" fmla="val 186094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 algn="ctr">
            <a:solidFill>
              <a:srgbClr val="FF0000"/>
            </a:solidFill>
            <a:rou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l">
              <a:defRPr/>
            </a:pPr>
            <a:r>
              <a:rPr lang="zh-CN" altLang="en-US" sz="1400" b="1" dirty="0">
                <a:solidFill>
                  <a:srgbClr val="FF0000"/>
                </a:solidFill>
              </a:rPr>
              <a:t>点击这里，进入个性化设置界面</a:t>
            </a:r>
          </a:p>
        </p:txBody>
      </p:sp>
      <p:sp>
        <p:nvSpPr>
          <p:cNvPr id="17" name="矩形标注 10"/>
          <p:cNvSpPr>
            <a:spLocks noChangeArrowheads="1"/>
          </p:cNvSpPr>
          <p:nvPr/>
        </p:nvSpPr>
        <p:spPr bwMode="auto">
          <a:xfrm>
            <a:off x="3932058" y="1742737"/>
            <a:ext cx="2808312" cy="740845"/>
          </a:xfrm>
          <a:prstGeom prst="wedgeRectCallout">
            <a:avLst>
              <a:gd name="adj1" fmla="val 70111"/>
              <a:gd name="adj2" fmla="val 92795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 algn="ctr">
            <a:solidFill>
              <a:srgbClr val="FF0000"/>
            </a:solidFill>
            <a:rou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l">
              <a:defRPr/>
            </a:pPr>
            <a:r>
              <a:rPr lang="zh-CN" altLang="en-US" sz="1400" b="1" dirty="0">
                <a:solidFill>
                  <a:srgbClr val="FF0000"/>
                </a:solidFill>
              </a:rPr>
              <a:t>点击“</a:t>
            </a:r>
            <a:r>
              <a:rPr lang="en-US" altLang="zh-CN" sz="1400" b="1" dirty="0">
                <a:solidFill>
                  <a:srgbClr val="FF0000"/>
                </a:solidFill>
              </a:rPr>
              <a:t>+</a:t>
            </a:r>
            <a:r>
              <a:rPr lang="zh-CN" altLang="en-US" sz="1400" b="1" dirty="0">
                <a:solidFill>
                  <a:srgbClr val="FF0000"/>
                </a:solidFill>
              </a:rPr>
              <a:t>” ，进入流程短语设置界面，选择色设置好的流程短语，点击“</a:t>
            </a:r>
            <a:r>
              <a:rPr lang="en-US" altLang="zh-CN" sz="1400" b="1" dirty="0">
                <a:solidFill>
                  <a:srgbClr val="FF0000"/>
                </a:solidFill>
              </a:rPr>
              <a:t>-</a:t>
            </a:r>
            <a:r>
              <a:rPr lang="zh-CN" altLang="en-US" sz="1400" b="1" dirty="0">
                <a:solidFill>
                  <a:srgbClr val="FF0000"/>
                </a:solidFill>
              </a:rPr>
              <a:t>”，删除该短语</a:t>
            </a:r>
          </a:p>
        </p:txBody>
      </p:sp>
      <p:sp>
        <p:nvSpPr>
          <p:cNvPr id="16" name="矩形标注 9"/>
          <p:cNvSpPr>
            <a:spLocks noChangeArrowheads="1"/>
          </p:cNvSpPr>
          <p:nvPr/>
        </p:nvSpPr>
        <p:spPr bwMode="auto">
          <a:xfrm>
            <a:off x="1547664" y="3476675"/>
            <a:ext cx="2808312" cy="307974"/>
          </a:xfrm>
          <a:prstGeom prst="wedgeRectCallout">
            <a:avLst>
              <a:gd name="adj1" fmla="val -42936"/>
              <a:gd name="adj2" fmla="val -124443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28575" algn="ctr">
            <a:solidFill>
              <a:srgbClr val="FF0000"/>
            </a:solidFill>
            <a:rou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l">
              <a:defRPr/>
            </a:pPr>
            <a:r>
              <a:rPr lang="zh-CN" altLang="en-US" sz="1400" b="1" dirty="0">
                <a:solidFill>
                  <a:srgbClr val="FF0000"/>
                </a:solidFill>
              </a:rPr>
              <a:t>这里展示设置好的流程短语列表</a:t>
            </a:r>
          </a:p>
        </p:txBody>
      </p:sp>
    </p:spTree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251520" y="235339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>
                <a:latin typeface="+mn-ea"/>
              </a:rPr>
              <a:t>密码设置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644375"/>
            <a:ext cx="5032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400" kern="0" dirty="0">
                <a:latin typeface="+mn-ea"/>
                <a:cs typeface="Arial Unicode MS" panose="020B0604020202020204" pitchFamily="34" charset="-128"/>
              </a:rPr>
              <a:t>点击右上方的修改密码，进入密码设置页面，点击修改密码。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205" y="1092835"/>
            <a:ext cx="6988235" cy="3960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zh-CN" altLang="en-US" sz="2700" dirty="0">
              <a:solidFill>
                <a:srgbClr val="EE3635"/>
              </a:solidFill>
            </a:endParaRPr>
          </a:p>
        </p:txBody>
      </p:sp>
      <p:grpSp>
        <p:nvGrpSpPr>
          <p:cNvPr id="4" name="组合 6"/>
          <p:cNvGrpSpPr/>
          <p:nvPr/>
        </p:nvGrpSpPr>
        <p:grpSpPr>
          <a:xfrm>
            <a:off x="4340388" y="764240"/>
            <a:ext cx="4531267" cy="427331"/>
            <a:chOff x="6703051" y="2663661"/>
            <a:chExt cx="6617750" cy="569774"/>
          </a:xfrm>
        </p:grpSpPr>
        <p:sp>
          <p:nvSpPr>
            <p:cNvPr id="8" name="文本框 7"/>
            <p:cNvSpPr txBox="1"/>
            <p:nvPr/>
          </p:nvSpPr>
          <p:spPr>
            <a:xfrm>
              <a:off x="6703051" y="2663661"/>
              <a:ext cx="6617750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泛微软件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703051" y="2946177"/>
              <a:ext cx="3233377" cy="287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rgbClr val="FDFDFD"/>
                  </a:solidFill>
                  <a:latin typeface="Arial" panose="020B0604020202020204" pitchFamily="34" charset="0"/>
                  <a:ea typeface="Batang" panose="02030600000101010101" pitchFamily="18" charset="-127"/>
                  <a:cs typeface="Arial" panose="020B0604020202020204" pitchFamily="34" charset="0"/>
                </a:rPr>
                <a:t>Weaver Software</a:t>
              </a:r>
              <a:endParaRPr lang="zh-CN" altLang="en-US" sz="800" dirty="0">
                <a:solidFill>
                  <a:srgbClr val="FDFDFD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11" name="图片 10" descr="图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0624" y="341283"/>
            <a:ext cx="822892" cy="89603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833915" y="1717981"/>
            <a:ext cx="5832648" cy="500135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kumimoji="1"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泛微与您一起构建新一代协同平台</a:t>
            </a:r>
          </a:p>
        </p:txBody>
      </p:sp>
      <p:sp>
        <p:nvSpPr>
          <p:cNvPr id="13" name="矩形 12"/>
          <p:cNvSpPr/>
          <p:nvPr/>
        </p:nvSpPr>
        <p:spPr>
          <a:xfrm>
            <a:off x="3800882" y="2698158"/>
            <a:ext cx="1606842" cy="484746"/>
          </a:xfrm>
          <a:prstGeom prst="rect">
            <a:avLst/>
          </a:prstGeom>
        </p:spPr>
        <p:txBody>
          <a:bodyPr wrap="none" lIns="68576" tIns="34289" rIns="68576" bIns="34289">
            <a:spAutoFit/>
          </a:bodyPr>
          <a:lstStyle/>
          <a:p>
            <a:pPr lvl="0" algn="ctr"/>
            <a:r>
              <a:rPr kumimoji="1" lang="zh-CN" altLang="en-US" sz="27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  <a:r>
              <a:rPr kumimoji="1" lang="en-US" altLang="zh-CN" sz="27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kumimoji="1" lang="zh-CN" altLang="en-US" sz="27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已来</a:t>
            </a:r>
            <a:endParaRPr lang="zh-CN" altLang="en-US" sz="2700" dirty="0">
              <a:solidFill>
                <a:srgbClr val="EE3635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" y="2859782"/>
            <a:ext cx="9144000" cy="230425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1052830" indent="-1052830" algn="ctr" eaLnBrk="0" hangingPunct="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endParaRPr lang="zh-CN" altLang="en-US" sz="6000" b="1" dirty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marL="1052830" indent="-1052830" algn="ctr" eaLnBrk="0" hangingPunct="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2E923-6789-47DB-A534-68D9506D4769}" type="slidenum">
              <a:rPr lang="zh-CN" altLang="en-US" sz="1400" smtClean="0">
                <a:solidFill>
                  <a:prstClr val="black"/>
                </a:solidFill>
              </a:rPr>
              <a:pPr/>
              <a:t>4</a:t>
            </a:fld>
            <a:endParaRPr lang="zh-CN" altLang="en-US" sz="1400" dirty="0">
              <a:solidFill>
                <a:prstClr val="black"/>
              </a:solidFill>
            </a:endParaRPr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785" y="514985"/>
            <a:ext cx="7440295" cy="4526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907933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>
                <a:latin typeface="+mn-ea"/>
              </a:rPr>
              <a:t>门户模块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1481" y="511565"/>
            <a:ext cx="759292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zh-CN" altLang="en-US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门户主要分为五个区域：</a:t>
            </a:r>
            <a:endParaRPr lang="en-US" altLang="zh-CN" sz="1400" kern="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altLang="zh-CN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zh-CN" altLang="en-US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、系统功能区       </a:t>
            </a:r>
            <a:r>
              <a:rPr lang="en-US" altLang="zh-CN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zh-CN" altLang="en-US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、快捷搜索区        </a:t>
            </a:r>
            <a:r>
              <a:rPr lang="en-US" altLang="zh-CN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zh-CN" altLang="en-US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、功能栏区        </a:t>
            </a:r>
            <a:r>
              <a:rPr lang="en-US" altLang="zh-CN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r>
              <a:rPr lang="zh-CN" altLang="en-US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、个人办公区           </a:t>
            </a:r>
            <a:r>
              <a:rPr lang="en-US" altLang="zh-CN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lang="zh-CN" altLang="en-US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、信息展示区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900" y="1358900"/>
            <a:ext cx="5828030" cy="354584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1985151" cy="346247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dirty="0">
                <a:latin typeface="+mn-ea"/>
              </a:rPr>
              <a:t>门户模块使用概述</a:t>
            </a:r>
          </a:p>
        </p:txBody>
      </p:sp>
      <p:sp>
        <p:nvSpPr>
          <p:cNvPr id="2" name="矩形 1"/>
          <p:cNvSpPr/>
          <p:nvPr/>
        </p:nvSpPr>
        <p:spPr>
          <a:xfrm>
            <a:off x="539552" y="699542"/>
            <a:ext cx="7344816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/>
              <a:t>所谓门户，是信息集中显示的一个区域，它能主动的、第一时间的把你需要知道的、想要知道的，当然是有权限看到的信息推送到前</a:t>
            </a:r>
            <a:r>
              <a:rPr lang="zh-CN" altLang="en-US" sz="1400" dirty="0"/>
              <a:t>面</a:t>
            </a:r>
            <a:r>
              <a:rPr lang="zh-CN" altLang="zh-CN" sz="1400" dirty="0"/>
              <a:t>来。</a:t>
            </a:r>
          </a:p>
          <a:p>
            <a:pPr>
              <a:lnSpc>
                <a:spcPct val="150000"/>
              </a:lnSpc>
            </a:pPr>
            <a:r>
              <a:rPr lang="zh-CN" altLang="zh-CN" sz="1400" dirty="0"/>
              <a:t>门户可以有多个，这个可以根据需要灵活设置，比如个人门户，我可以增加一个个人门户，专门显示与个人有关的信息。我也可以按工作来设置，给每个分公司都设置一个门户，显示分公司的信息，等等。</a:t>
            </a:r>
          </a:p>
          <a:p>
            <a:pPr>
              <a:lnSpc>
                <a:spcPct val="150000"/>
              </a:lnSpc>
            </a:pPr>
            <a:endParaRPr lang="zh-CN" altLang="zh-CN" sz="1400" dirty="0"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5" y="195486"/>
            <a:ext cx="1677374" cy="300080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r>
              <a:rPr lang="zh-CN" altLang="en-US" sz="1500" dirty="0">
                <a:latin typeface="+mn-ea"/>
              </a:rPr>
              <a:t>门户模块区域介绍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7504" y="1131590"/>
            <a:ext cx="8622956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altLang="zh-CN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1.</a:t>
            </a:r>
            <a:r>
              <a:rPr lang="zh-CN" altLang="en-US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系统功能区：这个区域的功能菜单主要是系统的各常用功能</a:t>
            </a:r>
            <a:endParaRPr lang="en-US" altLang="zh-CN" sz="1400" kern="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altLang="zh-CN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2.</a:t>
            </a:r>
            <a:r>
              <a:rPr lang="zh-CN" altLang="en-US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快捷搜索区：这个区域可以输入条件快捷搜索人员、文档、流程、协作、邮件等</a:t>
            </a:r>
            <a:endParaRPr lang="en-US" altLang="zh-CN" sz="1400" kern="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altLang="zh-CN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3.</a:t>
            </a:r>
            <a:r>
              <a:rPr lang="zh-CN" altLang="en-US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功能栏区：这个区域可以退出系统、安装插件、查看组织架构、收藏夹、查看</a:t>
            </a:r>
            <a:r>
              <a:rPr lang="en-US" altLang="zh-CN" sz="1400" dirty="0"/>
              <a:t>e-mobile</a:t>
            </a:r>
            <a:r>
              <a:rPr lang="zh-CN" altLang="en-US" sz="1400" dirty="0"/>
              <a:t>下 载地址</a:t>
            </a:r>
            <a:r>
              <a:rPr lang="zh-CN" altLang="en-US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等</a:t>
            </a:r>
            <a:endParaRPr lang="en-US" altLang="zh-CN" sz="1400" kern="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altLang="zh-CN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4.</a:t>
            </a:r>
            <a:r>
              <a:rPr lang="zh-CN" altLang="en-US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个人办公区：</a:t>
            </a:r>
            <a:r>
              <a:rPr lang="zh-CN" altLang="en-US" sz="1400" dirty="0"/>
              <a:t>这个区域的功能菜单是用户使用系统的主要区域，你需要处理和查询的信息都在这里操作</a:t>
            </a:r>
            <a:endParaRPr lang="en-US" altLang="zh-CN" sz="1400" kern="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altLang="zh-CN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5.</a:t>
            </a:r>
            <a:r>
              <a:rPr lang="zh-CN" altLang="en-US" sz="1400" kern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信息展示区：</a:t>
            </a:r>
            <a:r>
              <a:rPr lang="zh-CN" altLang="en-US" sz="1400" dirty="0"/>
              <a:t>根据你所点击连接显示相应的信息，需要填写数据也在这个区域操作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zh-CN" altLang="en-US" sz="1800" kern="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2030" y="24234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/>
            <a:endParaRPr lang="zh-CN" altLang="en-US" sz="1400" dirty="0">
              <a:solidFill>
                <a:srgbClr val="EE363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55676" y="2040837"/>
            <a:ext cx="7560840" cy="530913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pPr defTabSz="685165"/>
            <a:r>
              <a:rPr kumimoji="1" lang="zh-CN" altLang="en-US" sz="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流程模块</a:t>
            </a:r>
          </a:p>
        </p:txBody>
      </p:sp>
      <p:sp>
        <p:nvSpPr>
          <p:cNvPr id="12" name="矩形 11"/>
          <p:cNvSpPr/>
          <p:nvPr/>
        </p:nvSpPr>
        <p:spPr>
          <a:xfrm>
            <a:off x="1493658" y="1599642"/>
            <a:ext cx="108012" cy="91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165"/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09683" y="1545640"/>
            <a:ext cx="2761923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165" eaLnBrk="1" hangingPunct="1"/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97514" y="191479"/>
            <a:ext cx="2177511" cy="346247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marL="190500">
              <a:buSzPct val="50000"/>
              <a:defRPr/>
            </a:pPr>
            <a:r>
              <a:rPr kumimoji="1" lang="zh-CN" altLang="en-US" dirty="0"/>
              <a:t>工作流程使用概述</a:t>
            </a:r>
            <a:endParaRPr kumimoji="1" lang="en-US" altLang="zh-CN" dirty="0"/>
          </a:p>
        </p:txBody>
      </p:sp>
      <p:sp>
        <p:nvSpPr>
          <p:cNvPr id="2" name="矩形 1"/>
          <p:cNvSpPr/>
          <p:nvPr/>
        </p:nvSpPr>
        <p:spPr>
          <a:xfrm>
            <a:off x="395536" y="523215"/>
            <a:ext cx="8334925" cy="4182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1400" dirty="0"/>
              <a:t>工作流程是的将本学校</a:t>
            </a:r>
            <a:r>
              <a:rPr lang="en-US" altLang="zh-CN" sz="1400" dirty="0"/>
              <a:t>/</a:t>
            </a:r>
            <a:r>
              <a:rPr lang="zh-CN" altLang="en-US" sz="1400" dirty="0"/>
              <a:t>分校区</a:t>
            </a:r>
            <a:r>
              <a:rPr lang="en-US" altLang="zh-CN" sz="1400" dirty="0"/>
              <a:t>/</a:t>
            </a:r>
            <a:r>
              <a:rPr lang="zh-CN" altLang="en-US" sz="1400" dirty="0"/>
              <a:t>学院日常管理中需要手工处理的业务管理流程，以电子化的方式在系统实现并且在系统中进行流转。</a:t>
            </a:r>
          </a:p>
          <a:p>
            <a:pPr>
              <a:lnSpc>
                <a:spcPct val="190000"/>
              </a:lnSpc>
            </a:pPr>
            <a:r>
              <a:rPr lang="zh-CN" altLang="en-US" sz="1400" dirty="0"/>
              <a:t>由于采用了电子化的方式处理工作流，与传统的纸张操作相比，每个请求都被可靠地保存而不会丢失。请求一旦被创建，就会沿着预先定义好的流程被发送给相应阶段的相关负责人，无论是请求的处理还是信息的反馈都得以高效地进行，即便是相关负责人出差也不会延误工作的进展。同时，完全电子化的工作流保证了企业运作的规范化和透明化。</a:t>
            </a:r>
          </a:p>
          <a:p>
            <a:pPr>
              <a:lnSpc>
                <a:spcPct val="190000"/>
              </a:lnSpc>
            </a:pPr>
            <a:r>
              <a:rPr lang="zh-CN" altLang="en-US" sz="1400" dirty="0"/>
              <a:t>在使用工作流程时您主要需要掌握以下操作：</a:t>
            </a:r>
          </a:p>
          <a:p>
            <a:pPr>
              <a:lnSpc>
                <a:spcPct val="190000"/>
              </a:lnSpc>
            </a:pPr>
            <a:r>
              <a:rPr lang="en-US" altLang="zh-CN" sz="1400" dirty="0"/>
              <a:t>1</a:t>
            </a:r>
            <a:r>
              <a:rPr lang="zh-CN" altLang="en-US" sz="1400" dirty="0"/>
              <a:t>、怎样创建一个工作流程</a:t>
            </a:r>
          </a:p>
          <a:p>
            <a:pPr>
              <a:lnSpc>
                <a:spcPct val="190000"/>
              </a:lnSpc>
            </a:pPr>
            <a:r>
              <a:rPr lang="en-US" altLang="zh-CN" sz="1400" dirty="0"/>
              <a:t>2</a:t>
            </a:r>
            <a:r>
              <a:rPr lang="zh-CN" altLang="en-US" sz="1400" dirty="0"/>
              <a:t>、怎样跟踪您创建的流程</a:t>
            </a:r>
          </a:p>
          <a:p>
            <a:pPr>
              <a:lnSpc>
                <a:spcPct val="190000"/>
              </a:lnSpc>
            </a:pPr>
            <a:r>
              <a:rPr lang="en-US" altLang="zh-CN" sz="1400" dirty="0"/>
              <a:t>3</a:t>
            </a:r>
            <a:r>
              <a:rPr lang="zh-CN" altLang="en-US" sz="1400" dirty="0"/>
              <a:t>、怎样处理您的工作流程</a:t>
            </a: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aver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anchor="ctr"/>
      <a:lstStyle>
        <a:defPPr fontAlgn="auto">
          <a:spcBef>
            <a:spcPts val="0"/>
          </a:spcBef>
          <a:spcAft>
            <a:spcPts val="0"/>
          </a:spcAft>
          <a:defRPr sz="1400" dirty="0" smtClean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fontAlgn="base"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defRPr sz="1800" kern="0" dirty="0" smtClean="0"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weaver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anchor="ctr"/>
      <a:lstStyle>
        <a:defPPr fontAlgn="auto">
          <a:spcBef>
            <a:spcPts val="0"/>
          </a:spcBef>
          <a:spcAft>
            <a:spcPts val="0"/>
          </a:spcAft>
          <a:defRPr sz="1400" dirty="0" smtClean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fontAlgn="base"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defRPr sz="1800" kern="0" dirty="0" smtClean="0"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1788</Words>
  <Application>Microsoft Office PowerPoint</Application>
  <PresentationFormat>全屏显示(16:9)</PresentationFormat>
  <Paragraphs>151</Paragraphs>
  <Slides>34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34</vt:i4>
      </vt:variant>
    </vt:vector>
  </HeadingPairs>
  <TitlesOfParts>
    <vt:vector size="38" baseType="lpstr">
      <vt:lpstr>Office 主题</vt:lpstr>
      <vt:lpstr>weaver_2014</vt:lpstr>
      <vt:lpstr>blank</vt:lpstr>
      <vt:lpstr>1_weaver_2014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党校办审批节点提交流转节点：校领导，部门会签，校办副主任，归档等。 </vt:lpstr>
      <vt:lpstr>幻灯片 17</vt:lpstr>
      <vt:lpstr>幻灯片 18</vt:lpstr>
      <vt:lpstr>幻灯片 19</vt:lpstr>
      <vt:lpstr>幻灯片 20</vt:lpstr>
      <vt:lpstr>幻灯片 21</vt:lpstr>
      <vt:lpstr>公文管理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Manager>陈世贵</Manager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E8前端应用</dc:title>
  <dc:creator>陈世贵</dc:creator>
  <cp:lastModifiedBy>Windows 用户</cp:lastModifiedBy>
  <cp:revision>1174</cp:revision>
  <dcterms:created xsi:type="dcterms:W3CDTF">2015-03-23T05:18:00Z</dcterms:created>
  <dcterms:modified xsi:type="dcterms:W3CDTF">2020-09-29T04:19:13Z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