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65"/>
  </p:notesMasterIdLst>
  <p:sldIdLst>
    <p:sldId id="458" r:id="rId4"/>
    <p:sldId id="521" r:id="rId5"/>
    <p:sldId id="839" r:id="rId6"/>
    <p:sldId id="890" r:id="rId7"/>
    <p:sldId id="891" r:id="rId8"/>
    <p:sldId id="905" r:id="rId9"/>
    <p:sldId id="900" r:id="rId10"/>
    <p:sldId id="906" r:id="rId11"/>
    <p:sldId id="907" r:id="rId12"/>
    <p:sldId id="909" r:id="rId13"/>
    <p:sldId id="894" r:id="rId14"/>
    <p:sldId id="896" r:id="rId15"/>
    <p:sldId id="899" r:id="rId16"/>
    <p:sldId id="840" r:id="rId17"/>
    <p:sldId id="829" r:id="rId18"/>
    <p:sldId id="851" r:id="rId19"/>
    <p:sldId id="852" r:id="rId20"/>
    <p:sldId id="838" r:id="rId21"/>
    <p:sldId id="837" r:id="rId22"/>
    <p:sldId id="854" r:id="rId23"/>
    <p:sldId id="855" r:id="rId24"/>
    <p:sldId id="870" r:id="rId25"/>
    <p:sldId id="836" r:id="rId26"/>
    <p:sldId id="835" r:id="rId27"/>
    <p:sldId id="857" r:id="rId28"/>
    <p:sldId id="858" r:id="rId29"/>
    <p:sldId id="859" r:id="rId30"/>
    <p:sldId id="877" r:id="rId31"/>
    <p:sldId id="860" r:id="rId32"/>
    <p:sldId id="878" r:id="rId33"/>
    <p:sldId id="879" r:id="rId34"/>
    <p:sldId id="880" r:id="rId35"/>
    <p:sldId id="881" r:id="rId36"/>
    <p:sldId id="863" r:id="rId37"/>
    <p:sldId id="889" r:id="rId38"/>
    <p:sldId id="864" r:id="rId39"/>
    <p:sldId id="865" r:id="rId40"/>
    <p:sldId id="887" r:id="rId41"/>
    <p:sldId id="862" r:id="rId42"/>
    <p:sldId id="888" r:id="rId43"/>
    <p:sldId id="833" r:id="rId44"/>
    <p:sldId id="844" r:id="rId45"/>
    <p:sldId id="847" r:id="rId46"/>
    <p:sldId id="845" r:id="rId47"/>
    <p:sldId id="846" r:id="rId48"/>
    <p:sldId id="871" r:id="rId49"/>
    <p:sldId id="841" r:id="rId50"/>
    <p:sldId id="830" r:id="rId51"/>
    <p:sldId id="874" r:id="rId52"/>
    <p:sldId id="875" r:id="rId53"/>
    <p:sldId id="876" r:id="rId54"/>
    <p:sldId id="823" r:id="rId55"/>
    <p:sldId id="824" r:id="rId56"/>
    <p:sldId id="825" r:id="rId57"/>
    <p:sldId id="826" r:id="rId58"/>
    <p:sldId id="827" r:id="rId59"/>
    <p:sldId id="910" r:id="rId60"/>
    <p:sldId id="901" r:id="rId61"/>
    <p:sldId id="902" r:id="rId62"/>
    <p:sldId id="903" r:id="rId63"/>
    <p:sldId id="593" r:id="rId64"/>
  </p:sldIdLst>
  <p:sldSz cx="10287000" cy="6858000" type="35mm"/>
  <p:notesSz cx="9144000" cy="6858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9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521415D9-36F7-43E2-AB2F-B90AF26B5E84}">
      <p14:sectionLst xmlns:p14="http://schemas.microsoft.com/office/powerpoint/2010/main" xmlns="">
        <p14:section name="默认节" id="{A77FBA72-25DD-4EDE-80CE-F1D7835B4A17}">
          <p14:sldIdLst>
            <p14:sldId id="458"/>
          </p14:sldIdLst>
        </p14:section>
        <p14:section name="目录" id="{49D5E89A-D955-4B86-A161-C686DD3D7884}">
          <p14:sldIdLst>
            <p14:sldId id="521"/>
          </p14:sldIdLst>
        </p14:section>
        <p14:section name="准备" id="{CC23D888-2A66-4657-BED7-3E783FBCD4B4}">
          <p14:sldIdLst>
            <p14:sldId id="839"/>
            <p14:sldId id="890"/>
            <p14:sldId id="891"/>
            <p14:sldId id="905"/>
            <p14:sldId id="900"/>
            <p14:sldId id="906"/>
            <p14:sldId id="907"/>
            <p14:sldId id="909"/>
            <p14:sldId id="894"/>
            <p14:sldId id="896"/>
            <p14:sldId id="899"/>
          </p14:sldIdLst>
        </p14:section>
        <p14:section name="门户" id="{CCC9987E-8776-4901-9532-EE7747FE8EC3}">
          <p14:sldIdLst>
            <p14:sldId id="840"/>
            <p14:sldId id="829"/>
            <p14:sldId id="851"/>
            <p14:sldId id="852"/>
          </p14:sldIdLst>
        </p14:section>
        <p14:section name="人事" id="{9D656F9C-4DED-45DE-BD6D-7590AAE3369B}">
          <p14:sldIdLst>
            <p14:sldId id="838"/>
            <p14:sldId id="837"/>
            <p14:sldId id="854"/>
            <p14:sldId id="855"/>
            <p14:sldId id="870"/>
          </p14:sldIdLst>
        </p14:section>
        <p14:section name="流程" id="{30F2B81C-1B59-49B6-A363-8B1DB5B295A3}">
          <p14:sldIdLst>
            <p14:sldId id="836"/>
            <p14:sldId id="835"/>
            <p14:sldId id="857"/>
            <p14:sldId id="858"/>
            <p14:sldId id="859"/>
            <p14:sldId id="877"/>
            <p14:sldId id="860"/>
            <p14:sldId id="878"/>
            <p14:sldId id="879"/>
            <p14:sldId id="880"/>
            <p14:sldId id="881"/>
            <p14:sldId id="863"/>
            <p14:sldId id="889"/>
            <p14:sldId id="864"/>
            <p14:sldId id="865"/>
            <p14:sldId id="887"/>
            <p14:sldId id="862"/>
            <p14:sldId id="888"/>
          </p14:sldIdLst>
        </p14:section>
        <p14:section name="辅助办公" id="{C18D9593-628E-4072-B45A-F077BFDB620E}">
          <p14:sldIdLst>
            <p14:sldId id="833"/>
            <p14:sldId id="844"/>
            <p14:sldId id="847"/>
            <p14:sldId id="845"/>
            <p14:sldId id="846"/>
          </p14:sldIdLst>
        </p14:section>
        <p14:section name="邮件" id="{A7F5A08D-5FA7-4EFB-996E-4C9340ED57D2}">
          <p14:sldIdLst>
            <p14:sldId id="871"/>
          </p14:sldIdLst>
        </p14:section>
        <p14:section name="个性化" id="{A2A6EB38-90F1-441A-96BC-9A08694C061D}">
          <p14:sldIdLst>
            <p14:sldId id="841"/>
            <p14:sldId id="830"/>
            <p14:sldId id="874"/>
            <p14:sldId id="875"/>
            <p14:sldId id="876"/>
          </p14:sldIdLst>
        </p14:section>
        <p14:section name="PC客户端（E-Message）" id="{82736E72-BC4D-45FF-AF5F-D9CE6F3DD676}">
          <p14:sldIdLst>
            <p14:sldId id="823"/>
            <p14:sldId id="824"/>
            <p14:sldId id="825"/>
          </p14:sldIdLst>
        </p14:section>
        <p14:section name="移动端（E-Mobile、企业微信）" id="{D0137CCD-DDE2-4B86-A253-B3DCA25E6FF8}">
          <p14:sldIdLst>
            <p14:sldId id="826"/>
            <p14:sldId id="827"/>
            <p14:sldId id="910"/>
            <p14:sldId id="901"/>
            <p14:sldId id="902"/>
            <p14:sldId id="903"/>
          </p14:sldIdLst>
        </p14:section>
        <p14:section name="End" id="{52F9BBEE-49C8-45C4-8B1A-30537BBFFAE1}">
          <p14:sldIdLst>
            <p14:sldId id="5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203">
          <p15:clr>
            <a:srgbClr val="A4A3A4"/>
          </p15:clr>
        </p15:guide>
        <p15:guide id="2" pos="3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A6202F"/>
    <a:srgbClr val="AE2222"/>
    <a:srgbClr val="FF6699"/>
    <a:srgbClr val="FF3399"/>
    <a:srgbClr val="B2B2B2"/>
    <a:srgbClr val="FF0000"/>
    <a:srgbClr val="FF5050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-1290" y="-78"/>
      </p:cViewPr>
      <p:guideLst>
        <p:guide orient="horz" pos="2203"/>
        <p:guide pos="3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289AE-B2DD-4E5E-9E5B-1AC6D12B34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6B4B8F1-792F-4F08-B563-A418E229C0ED}">
      <dgm:prSet phldrT="[文本]" custT="1"/>
      <dgm:spPr>
        <a:solidFill>
          <a:srgbClr val="A6202F"/>
        </a:solidFill>
        <a:ln>
          <a:solidFill>
            <a:srgbClr val="A6202F"/>
          </a:solidFill>
        </a:ln>
      </dgm:spPr>
      <dgm:t>
        <a:bodyPr/>
        <a:lstStyle/>
        <a:p>
          <a:r>
            <a:rPr lang="zh-CN" altLang="en-US" sz="1600" b="1" dirty="0"/>
            <a:t>基础准备</a:t>
          </a:r>
        </a:p>
      </dgm:t>
    </dgm:pt>
    <dgm:pt modelId="{7977E121-154D-4D77-B104-033D2DAF8821}" type="parTrans" cxnId="{80DFCCEF-4DB3-47A0-A80C-70EE1DE6DCDE}">
      <dgm:prSet/>
      <dgm:spPr/>
      <dgm:t>
        <a:bodyPr/>
        <a:lstStyle/>
        <a:p>
          <a:endParaRPr lang="zh-CN" altLang="en-US" sz="1600" b="1"/>
        </a:p>
      </dgm:t>
    </dgm:pt>
    <dgm:pt modelId="{F5FACBE5-ECCA-471E-B29D-AEC05BCBA962}" type="sibTrans" cxnId="{80DFCCEF-4DB3-47A0-A80C-70EE1DE6DCDE}">
      <dgm:prSet/>
      <dgm:spPr/>
      <dgm:t>
        <a:bodyPr/>
        <a:lstStyle/>
        <a:p>
          <a:endParaRPr lang="zh-CN" altLang="en-US" sz="1600" b="1"/>
        </a:p>
      </dgm:t>
    </dgm:pt>
    <dgm:pt modelId="{45943963-653B-4958-90FD-C89B4F38F0B1}">
      <dgm:prSet phldrT="[文本]" custT="1"/>
      <dgm:spPr>
        <a:solidFill>
          <a:srgbClr val="A6202F"/>
        </a:solidFill>
        <a:ln>
          <a:solidFill>
            <a:srgbClr val="A6202F"/>
          </a:solidFill>
        </a:ln>
      </dgm:spPr>
      <dgm:t>
        <a:bodyPr/>
        <a:lstStyle/>
        <a:p>
          <a:r>
            <a:rPr lang="zh-CN" altLang="en-US" sz="1600" b="1" dirty="0"/>
            <a:t>门户</a:t>
          </a:r>
        </a:p>
      </dgm:t>
    </dgm:pt>
    <dgm:pt modelId="{C24650D5-CC54-4D49-B26C-290C66BD3A54}" type="parTrans" cxnId="{8191CE92-A9DF-4506-8643-FFA7CAA697F5}">
      <dgm:prSet/>
      <dgm:spPr/>
      <dgm:t>
        <a:bodyPr/>
        <a:lstStyle/>
        <a:p>
          <a:endParaRPr lang="zh-CN" altLang="en-US" sz="1600" b="1"/>
        </a:p>
      </dgm:t>
    </dgm:pt>
    <dgm:pt modelId="{4434AF86-AB13-4E55-9154-1484ADA1C5DC}" type="sibTrans" cxnId="{8191CE92-A9DF-4506-8643-FFA7CAA697F5}">
      <dgm:prSet/>
      <dgm:spPr/>
      <dgm:t>
        <a:bodyPr/>
        <a:lstStyle/>
        <a:p>
          <a:endParaRPr lang="zh-CN" altLang="en-US" sz="1600" b="1"/>
        </a:p>
      </dgm:t>
    </dgm:pt>
    <dgm:pt modelId="{5C5AA755-65DE-40EC-A3C9-749CA8E29DAC}">
      <dgm:prSet phldrT="[文本]" custT="1"/>
      <dgm:spPr>
        <a:solidFill>
          <a:srgbClr val="A6202F"/>
        </a:solidFill>
        <a:ln>
          <a:solidFill>
            <a:srgbClr val="A6202F"/>
          </a:solidFill>
        </a:ln>
      </dgm:spPr>
      <dgm:t>
        <a:bodyPr/>
        <a:lstStyle/>
        <a:p>
          <a:r>
            <a:rPr lang="zh-CN" altLang="en-US" sz="1600" b="1" dirty="0"/>
            <a:t>人事</a:t>
          </a:r>
        </a:p>
      </dgm:t>
    </dgm:pt>
    <dgm:pt modelId="{4A6AEC49-3C59-4BC7-9542-ADE59B466C6E}" type="parTrans" cxnId="{12BD1A28-684D-4535-8F61-374774B3DEB5}">
      <dgm:prSet/>
      <dgm:spPr/>
      <dgm:t>
        <a:bodyPr/>
        <a:lstStyle/>
        <a:p>
          <a:endParaRPr lang="zh-CN" altLang="en-US" sz="1600" b="1"/>
        </a:p>
      </dgm:t>
    </dgm:pt>
    <dgm:pt modelId="{F41E6094-736C-4F91-9722-03322FACCDC2}" type="sibTrans" cxnId="{12BD1A28-684D-4535-8F61-374774B3DEB5}">
      <dgm:prSet/>
      <dgm:spPr/>
      <dgm:t>
        <a:bodyPr/>
        <a:lstStyle/>
        <a:p>
          <a:endParaRPr lang="zh-CN" altLang="en-US" sz="1600" b="1"/>
        </a:p>
      </dgm:t>
    </dgm:pt>
    <dgm:pt modelId="{4CDABCC4-C869-4E02-8B2F-3548979321C0}">
      <dgm:prSet phldrT="[文本]" custT="1"/>
      <dgm:spPr>
        <a:solidFill>
          <a:srgbClr val="A6202F"/>
        </a:solidFill>
        <a:ln>
          <a:solidFill>
            <a:srgbClr val="A6202F"/>
          </a:solidFill>
        </a:ln>
      </dgm:spPr>
      <dgm:t>
        <a:bodyPr/>
        <a:lstStyle/>
        <a:p>
          <a:r>
            <a:rPr lang="zh-CN" altLang="en-US" sz="1600" b="1" dirty="0"/>
            <a:t>流程</a:t>
          </a:r>
        </a:p>
      </dgm:t>
    </dgm:pt>
    <dgm:pt modelId="{4C69B4CC-2AB9-4EA4-A178-905938A273CD}" type="parTrans" cxnId="{E4FCED6F-E48E-43D9-8F6C-538B939B1D70}">
      <dgm:prSet/>
      <dgm:spPr/>
      <dgm:t>
        <a:bodyPr/>
        <a:lstStyle/>
        <a:p>
          <a:endParaRPr lang="zh-CN" altLang="en-US" sz="1600" b="1"/>
        </a:p>
      </dgm:t>
    </dgm:pt>
    <dgm:pt modelId="{CC56EBD2-FA7B-4A75-82E7-DC5ACA342660}" type="sibTrans" cxnId="{E4FCED6F-E48E-43D9-8F6C-538B939B1D70}">
      <dgm:prSet/>
      <dgm:spPr/>
      <dgm:t>
        <a:bodyPr/>
        <a:lstStyle/>
        <a:p>
          <a:endParaRPr lang="zh-CN" altLang="en-US" sz="1600" b="1"/>
        </a:p>
      </dgm:t>
    </dgm:pt>
    <dgm:pt modelId="{7DF0AA77-8AB5-4222-986A-3C2BEDCFE959}">
      <dgm:prSet phldrT="[文本]" custT="1"/>
      <dgm:spPr>
        <a:solidFill>
          <a:srgbClr val="A6202F"/>
        </a:solidFill>
        <a:ln>
          <a:solidFill>
            <a:srgbClr val="A6202F"/>
          </a:solidFill>
        </a:ln>
      </dgm:spPr>
      <dgm:t>
        <a:bodyPr/>
        <a:lstStyle/>
        <a:p>
          <a:r>
            <a:rPr lang="zh-CN" altLang="en-US" sz="1600" b="1" dirty="0"/>
            <a:t>辅助办公：微搜、会议、协作、日程</a:t>
          </a:r>
        </a:p>
      </dgm:t>
    </dgm:pt>
    <dgm:pt modelId="{93C7B23D-6842-4467-B024-C86BD6466C6C}" type="parTrans" cxnId="{10DEA36D-81A4-4483-8617-B759FE189731}">
      <dgm:prSet/>
      <dgm:spPr/>
      <dgm:t>
        <a:bodyPr/>
        <a:lstStyle/>
        <a:p>
          <a:endParaRPr lang="zh-CN" altLang="en-US" sz="1600" b="1"/>
        </a:p>
      </dgm:t>
    </dgm:pt>
    <dgm:pt modelId="{26057C51-0272-4050-8569-4D78DB751D7C}" type="sibTrans" cxnId="{10DEA36D-81A4-4483-8617-B759FE189731}">
      <dgm:prSet/>
      <dgm:spPr/>
      <dgm:t>
        <a:bodyPr/>
        <a:lstStyle/>
        <a:p>
          <a:endParaRPr lang="zh-CN" altLang="en-US" sz="1600" b="1"/>
        </a:p>
      </dgm:t>
    </dgm:pt>
    <dgm:pt modelId="{45CB2906-9895-4DBF-A00E-8B3B93ACE71C}">
      <dgm:prSet phldrT="[文本]" custT="1"/>
      <dgm:spPr>
        <a:solidFill>
          <a:srgbClr val="A6202F"/>
        </a:solidFill>
        <a:ln>
          <a:solidFill>
            <a:srgbClr val="A6202F"/>
          </a:solidFill>
        </a:ln>
      </dgm:spPr>
      <dgm:t>
        <a:bodyPr/>
        <a:lstStyle/>
        <a:p>
          <a:r>
            <a:rPr lang="zh-CN" altLang="en-US" sz="1600" b="1" dirty="0"/>
            <a:t>个性化</a:t>
          </a:r>
        </a:p>
      </dgm:t>
    </dgm:pt>
    <dgm:pt modelId="{D66BABBE-FDD5-45A0-B4A7-CA8BEAD0CD2A}" type="parTrans" cxnId="{9061E998-F488-4CFC-A1D7-1FAB3C41ABA5}">
      <dgm:prSet/>
      <dgm:spPr/>
      <dgm:t>
        <a:bodyPr/>
        <a:lstStyle/>
        <a:p>
          <a:endParaRPr lang="zh-CN" altLang="en-US" sz="1600" b="1"/>
        </a:p>
      </dgm:t>
    </dgm:pt>
    <dgm:pt modelId="{7C320389-7392-42CC-B219-25AC7C9CD3C0}" type="sibTrans" cxnId="{9061E998-F488-4CFC-A1D7-1FAB3C41ABA5}">
      <dgm:prSet/>
      <dgm:spPr/>
      <dgm:t>
        <a:bodyPr/>
        <a:lstStyle/>
        <a:p>
          <a:endParaRPr lang="zh-CN" altLang="en-US" sz="1600" b="1"/>
        </a:p>
      </dgm:t>
    </dgm:pt>
    <dgm:pt modelId="{E7DDAE4F-5739-499B-AC86-8083CE038D8C}">
      <dgm:prSet phldrT="[文本]" custT="1"/>
      <dgm:spPr>
        <a:solidFill>
          <a:srgbClr val="A6202F"/>
        </a:solidFill>
        <a:ln>
          <a:solidFill>
            <a:srgbClr val="A6202F"/>
          </a:solidFill>
        </a:ln>
      </dgm:spPr>
      <dgm:t>
        <a:bodyPr/>
        <a:lstStyle/>
        <a:p>
          <a:r>
            <a:rPr lang="zh-CN" altLang="en-US" sz="1600" b="1" dirty="0"/>
            <a:t>移动办公</a:t>
          </a:r>
        </a:p>
      </dgm:t>
    </dgm:pt>
    <dgm:pt modelId="{1FEE2586-DA9E-4BE9-9BAF-BD0C3421D4ED}" type="parTrans" cxnId="{31BEE0AC-E609-4183-B4F3-9CF969EF7420}">
      <dgm:prSet/>
      <dgm:spPr/>
      <dgm:t>
        <a:bodyPr/>
        <a:lstStyle/>
        <a:p>
          <a:endParaRPr lang="zh-CN" altLang="en-US" sz="1600" b="1"/>
        </a:p>
      </dgm:t>
    </dgm:pt>
    <dgm:pt modelId="{E5823A93-6787-4AF2-B154-5A7B3B7EDECC}" type="sibTrans" cxnId="{31BEE0AC-E609-4183-B4F3-9CF969EF7420}">
      <dgm:prSet/>
      <dgm:spPr/>
      <dgm:t>
        <a:bodyPr/>
        <a:lstStyle/>
        <a:p>
          <a:endParaRPr lang="zh-CN" altLang="en-US" sz="1600" b="1"/>
        </a:p>
      </dgm:t>
    </dgm:pt>
    <dgm:pt modelId="{75D26866-2F46-4E3C-9F30-94A0FAC34E5C}" type="pres">
      <dgm:prSet presAssocID="{C3A289AE-B2DD-4E5E-9E5B-1AC6D12B34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A825046-6E3C-4963-B1F8-95FC39B1862C}" type="pres">
      <dgm:prSet presAssocID="{46B4B8F1-792F-4F08-B563-A418E229C0ED}" presName="parentLin" presStyleCnt="0"/>
      <dgm:spPr/>
    </dgm:pt>
    <dgm:pt modelId="{D88D064C-E7BE-4FD9-AD9B-60D1AA8A9005}" type="pres">
      <dgm:prSet presAssocID="{46B4B8F1-792F-4F08-B563-A418E229C0ED}" presName="parentLeftMargin" presStyleLbl="node1" presStyleIdx="0" presStyleCnt="7"/>
      <dgm:spPr/>
      <dgm:t>
        <a:bodyPr/>
        <a:lstStyle/>
        <a:p>
          <a:endParaRPr lang="zh-CN" altLang="en-US"/>
        </a:p>
      </dgm:t>
    </dgm:pt>
    <dgm:pt modelId="{16266FF4-4652-4831-A6FC-2FBE3EE85290}" type="pres">
      <dgm:prSet presAssocID="{46B4B8F1-792F-4F08-B563-A418E229C0E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78F554-BCEB-4685-87FE-B223A2628A9E}" type="pres">
      <dgm:prSet presAssocID="{46B4B8F1-792F-4F08-B563-A418E229C0ED}" presName="negativeSpace" presStyleCnt="0"/>
      <dgm:spPr/>
    </dgm:pt>
    <dgm:pt modelId="{B0FE1BCC-A18F-48D6-A236-7D0D73B44725}" type="pres">
      <dgm:prSet presAssocID="{46B4B8F1-792F-4F08-B563-A418E229C0ED}" presName="childText" presStyleLbl="conFgAcc1" presStyleIdx="0" presStyleCnt="7">
        <dgm:presLayoutVars>
          <dgm:bulletEnabled val="1"/>
        </dgm:presLayoutVars>
      </dgm:prSet>
      <dgm:spPr>
        <a:ln>
          <a:solidFill>
            <a:srgbClr val="A6202F"/>
          </a:solidFill>
        </a:ln>
      </dgm:spPr>
    </dgm:pt>
    <dgm:pt modelId="{C5426337-E94E-4B62-973D-CD12E1FE2698}" type="pres">
      <dgm:prSet presAssocID="{F5FACBE5-ECCA-471E-B29D-AEC05BCBA962}" presName="spaceBetweenRectangles" presStyleCnt="0"/>
      <dgm:spPr/>
    </dgm:pt>
    <dgm:pt modelId="{1DC5835D-FB62-4480-848B-E26918AB1E83}" type="pres">
      <dgm:prSet presAssocID="{45943963-653B-4958-90FD-C89B4F38F0B1}" presName="parentLin" presStyleCnt="0"/>
      <dgm:spPr/>
    </dgm:pt>
    <dgm:pt modelId="{0AB53965-5F4D-49BA-8F93-92DDFB66B4F4}" type="pres">
      <dgm:prSet presAssocID="{45943963-653B-4958-90FD-C89B4F38F0B1}" presName="parentLeftMargin" presStyleLbl="node1" presStyleIdx="0" presStyleCnt="7"/>
      <dgm:spPr/>
      <dgm:t>
        <a:bodyPr/>
        <a:lstStyle/>
        <a:p>
          <a:endParaRPr lang="zh-CN" altLang="en-US"/>
        </a:p>
      </dgm:t>
    </dgm:pt>
    <dgm:pt modelId="{A442BA74-6A91-4227-983F-4BC26CF86920}" type="pres">
      <dgm:prSet presAssocID="{45943963-653B-4958-90FD-C89B4F38F0B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71BB73-0C43-4157-A870-243714F4D920}" type="pres">
      <dgm:prSet presAssocID="{45943963-653B-4958-90FD-C89B4F38F0B1}" presName="negativeSpace" presStyleCnt="0"/>
      <dgm:spPr/>
    </dgm:pt>
    <dgm:pt modelId="{9106C748-69B0-4627-86FC-32E20F6B3995}" type="pres">
      <dgm:prSet presAssocID="{45943963-653B-4958-90FD-C89B4F38F0B1}" presName="childText" presStyleLbl="conFgAcc1" presStyleIdx="1" presStyleCnt="7">
        <dgm:presLayoutVars>
          <dgm:bulletEnabled val="1"/>
        </dgm:presLayoutVars>
      </dgm:prSet>
      <dgm:spPr>
        <a:ln>
          <a:solidFill>
            <a:srgbClr val="A6202F"/>
          </a:solidFill>
        </a:ln>
      </dgm:spPr>
    </dgm:pt>
    <dgm:pt modelId="{14291E14-EA50-40FB-90D8-0B053FBCB9A7}" type="pres">
      <dgm:prSet presAssocID="{4434AF86-AB13-4E55-9154-1484ADA1C5DC}" presName="spaceBetweenRectangles" presStyleCnt="0"/>
      <dgm:spPr/>
    </dgm:pt>
    <dgm:pt modelId="{0A92475E-CC6A-48C3-9848-CB7C8C9A1AA9}" type="pres">
      <dgm:prSet presAssocID="{5C5AA755-65DE-40EC-A3C9-749CA8E29DAC}" presName="parentLin" presStyleCnt="0"/>
      <dgm:spPr/>
    </dgm:pt>
    <dgm:pt modelId="{FD4244B0-C037-4DDF-8505-CE5C33BF660B}" type="pres">
      <dgm:prSet presAssocID="{5C5AA755-65DE-40EC-A3C9-749CA8E29DAC}" presName="parentLeftMargin" presStyleLbl="node1" presStyleIdx="1" presStyleCnt="7"/>
      <dgm:spPr/>
      <dgm:t>
        <a:bodyPr/>
        <a:lstStyle/>
        <a:p>
          <a:endParaRPr lang="zh-CN" altLang="en-US"/>
        </a:p>
      </dgm:t>
    </dgm:pt>
    <dgm:pt modelId="{489E4CF9-00B3-469F-8491-D19F38AA967F}" type="pres">
      <dgm:prSet presAssocID="{5C5AA755-65DE-40EC-A3C9-749CA8E29DA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A0D2C4-5D16-4177-A23E-6D8530C001C8}" type="pres">
      <dgm:prSet presAssocID="{5C5AA755-65DE-40EC-A3C9-749CA8E29DAC}" presName="negativeSpace" presStyleCnt="0"/>
      <dgm:spPr/>
    </dgm:pt>
    <dgm:pt modelId="{F0743AB3-CF9E-4E44-AF0E-8B42D00E1727}" type="pres">
      <dgm:prSet presAssocID="{5C5AA755-65DE-40EC-A3C9-749CA8E29DAC}" presName="childText" presStyleLbl="conFgAcc1" presStyleIdx="2" presStyleCnt="7">
        <dgm:presLayoutVars>
          <dgm:bulletEnabled val="1"/>
        </dgm:presLayoutVars>
      </dgm:prSet>
      <dgm:spPr>
        <a:ln>
          <a:solidFill>
            <a:srgbClr val="A6202F"/>
          </a:solidFill>
        </a:ln>
      </dgm:spPr>
    </dgm:pt>
    <dgm:pt modelId="{00FA6876-D690-4D78-8A55-EA5DAD952AE5}" type="pres">
      <dgm:prSet presAssocID="{F41E6094-736C-4F91-9722-03322FACCDC2}" presName="spaceBetweenRectangles" presStyleCnt="0"/>
      <dgm:spPr/>
    </dgm:pt>
    <dgm:pt modelId="{9E5CE8C8-2A23-47CC-82DB-CF2A90E4F6A8}" type="pres">
      <dgm:prSet presAssocID="{4CDABCC4-C869-4E02-8B2F-3548979321C0}" presName="parentLin" presStyleCnt="0"/>
      <dgm:spPr/>
    </dgm:pt>
    <dgm:pt modelId="{8386F454-BC4C-45B8-B4FA-E10D1FD6AD24}" type="pres">
      <dgm:prSet presAssocID="{4CDABCC4-C869-4E02-8B2F-3548979321C0}" presName="parentLeftMargin" presStyleLbl="node1" presStyleIdx="2" presStyleCnt="7"/>
      <dgm:spPr/>
      <dgm:t>
        <a:bodyPr/>
        <a:lstStyle/>
        <a:p>
          <a:endParaRPr lang="zh-CN" altLang="en-US"/>
        </a:p>
      </dgm:t>
    </dgm:pt>
    <dgm:pt modelId="{B73BEBE2-FD72-4773-8943-3737A5F33F1D}" type="pres">
      <dgm:prSet presAssocID="{4CDABCC4-C869-4E02-8B2F-3548979321C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5103D6-C624-4C39-847F-7E72FBE83C15}" type="pres">
      <dgm:prSet presAssocID="{4CDABCC4-C869-4E02-8B2F-3548979321C0}" presName="negativeSpace" presStyleCnt="0"/>
      <dgm:spPr/>
    </dgm:pt>
    <dgm:pt modelId="{404EE62A-0975-4368-95D6-CF826D07A411}" type="pres">
      <dgm:prSet presAssocID="{4CDABCC4-C869-4E02-8B2F-3548979321C0}" presName="childText" presStyleLbl="conFgAcc1" presStyleIdx="3" presStyleCnt="7">
        <dgm:presLayoutVars>
          <dgm:bulletEnabled val="1"/>
        </dgm:presLayoutVars>
      </dgm:prSet>
      <dgm:spPr>
        <a:ln>
          <a:solidFill>
            <a:srgbClr val="A6202F"/>
          </a:solidFill>
        </a:ln>
      </dgm:spPr>
    </dgm:pt>
    <dgm:pt modelId="{DDA8D857-A7FB-4561-B7F9-7AB526F76417}" type="pres">
      <dgm:prSet presAssocID="{CC56EBD2-FA7B-4A75-82E7-DC5ACA342660}" presName="spaceBetweenRectangles" presStyleCnt="0"/>
      <dgm:spPr/>
    </dgm:pt>
    <dgm:pt modelId="{9BC554E0-3117-4A1C-A720-501B9D88D0F5}" type="pres">
      <dgm:prSet presAssocID="{7DF0AA77-8AB5-4222-986A-3C2BEDCFE959}" presName="parentLin" presStyleCnt="0"/>
      <dgm:spPr/>
    </dgm:pt>
    <dgm:pt modelId="{C9AD6372-3C2E-4301-A850-6319CDBE73D5}" type="pres">
      <dgm:prSet presAssocID="{7DF0AA77-8AB5-4222-986A-3C2BEDCFE959}" presName="parentLeftMargin" presStyleLbl="node1" presStyleIdx="3" presStyleCnt="7"/>
      <dgm:spPr/>
      <dgm:t>
        <a:bodyPr/>
        <a:lstStyle/>
        <a:p>
          <a:endParaRPr lang="zh-CN" altLang="en-US"/>
        </a:p>
      </dgm:t>
    </dgm:pt>
    <dgm:pt modelId="{083AB8C7-6B12-44F2-AE0F-1C36362DD790}" type="pres">
      <dgm:prSet presAssocID="{7DF0AA77-8AB5-4222-986A-3C2BEDCFE95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BD3331-A542-4593-A76A-C68E1F8611CB}" type="pres">
      <dgm:prSet presAssocID="{7DF0AA77-8AB5-4222-986A-3C2BEDCFE959}" presName="negativeSpace" presStyleCnt="0"/>
      <dgm:spPr/>
    </dgm:pt>
    <dgm:pt modelId="{75964036-1EDE-4956-8A10-64B9D0E7F88D}" type="pres">
      <dgm:prSet presAssocID="{7DF0AA77-8AB5-4222-986A-3C2BEDCFE959}" presName="childText" presStyleLbl="conFgAcc1" presStyleIdx="4" presStyleCnt="7">
        <dgm:presLayoutVars>
          <dgm:bulletEnabled val="1"/>
        </dgm:presLayoutVars>
      </dgm:prSet>
      <dgm:spPr>
        <a:ln>
          <a:solidFill>
            <a:srgbClr val="A6202F"/>
          </a:solidFill>
        </a:ln>
      </dgm:spPr>
    </dgm:pt>
    <dgm:pt modelId="{019C4770-4EF9-4428-8D28-C82837A18D79}" type="pres">
      <dgm:prSet presAssocID="{26057C51-0272-4050-8569-4D78DB751D7C}" presName="spaceBetweenRectangles" presStyleCnt="0"/>
      <dgm:spPr/>
    </dgm:pt>
    <dgm:pt modelId="{D008EA88-886B-4022-BDE0-EC9A9E528424}" type="pres">
      <dgm:prSet presAssocID="{45CB2906-9895-4DBF-A00E-8B3B93ACE71C}" presName="parentLin" presStyleCnt="0"/>
      <dgm:spPr/>
    </dgm:pt>
    <dgm:pt modelId="{3947CEC5-531C-4839-991F-20AE3881C2DD}" type="pres">
      <dgm:prSet presAssocID="{45CB2906-9895-4DBF-A00E-8B3B93ACE71C}" presName="parentLeftMargin" presStyleLbl="node1" presStyleIdx="4" presStyleCnt="7"/>
      <dgm:spPr/>
      <dgm:t>
        <a:bodyPr/>
        <a:lstStyle/>
        <a:p>
          <a:endParaRPr lang="zh-CN" altLang="en-US"/>
        </a:p>
      </dgm:t>
    </dgm:pt>
    <dgm:pt modelId="{8E64BABB-146C-438B-AE91-894C3C7DB8E2}" type="pres">
      <dgm:prSet presAssocID="{45CB2906-9895-4DBF-A00E-8B3B93ACE71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F7FB09-1ADD-478C-98A1-250979C4A33B}" type="pres">
      <dgm:prSet presAssocID="{45CB2906-9895-4DBF-A00E-8B3B93ACE71C}" presName="negativeSpace" presStyleCnt="0"/>
      <dgm:spPr/>
    </dgm:pt>
    <dgm:pt modelId="{6B6B70AA-0914-48F7-9E68-44F0A8B2E017}" type="pres">
      <dgm:prSet presAssocID="{45CB2906-9895-4DBF-A00E-8B3B93ACE71C}" presName="childText" presStyleLbl="conFgAcc1" presStyleIdx="5" presStyleCnt="7">
        <dgm:presLayoutVars>
          <dgm:bulletEnabled val="1"/>
        </dgm:presLayoutVars>
      </dgm:prSet>
      <dgm:spPr>
        <a:ln>
          <a:solidFill>
            <a:srgbClr val="A6202F"/>
          </a:solidFill>
        </a:ln>
      </dgm:spPr>
    </dgm:pt>
    <dgm:pt modelId="{2F428541-EFD5-40B3-9F22-18102880DE3A}" type="pres">
      <dgm:prSet presAssocID="{7C320389-7392-42CC-B219-25AC7C9CD3C0}" presName="spaceBetweenRectangles" presStyleCnt="0"/>
      <dgm:spPr/>
    </dgm:pt>
    <dgm:pt modelId="{6FD76172-A4A9-44CE-9103-2FC3B61FC119}" type="pres">
      <dgm:prSet presAssocID="{E7DDAE4F-5739-499B-AC86-8083CE038D8C}" presName="parentLin" presStyleCnt="0"/>
      <dgm:spPr/>
    </dgm:pt>
    <dgm:pt modelId="{727934B5-CFEA-4E01-8FF5-B5A12ACE2E98}" type="pres">
      <dgm:prSet presAssocID="{E7DDAE4F-5739-499B-AC86-8083CE038D8C}" presName="parentLeftMargin" presStyleLbl="node1" presStyleIdx="5" presStyleCnt="7"/>
      <dgm:spPr/>
      <dgm:t>
        <a:bodyPr/>
        <a:lstStyle/>
        <a:p>
          <a:endParaRPr lang="zh-CN" altLang="en-US"/>
        </a:p>
      </dgm:t>
    </dgm:pt>
    <dgm:pt modelId="{32A1179C-D1CE-4773-85D4-0D5312EBB396}" type="pres">
      <dgm:prSet presAssocID="{E7DDAE4F-5739-499B-AC86-8083CE038D8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585150-08FF-43B4-9B44-3A3A926FF155}" type="pres">
      <dgm:prSet presAssocID="{E7DDAE4F-5739-499B-AC86-8083CE038D8C}" presName="negativeSpace" presStyleCnt="0"/>
      <dgm:spPr/>
    </dgm:pt>
    <dgm:pt modelId="{E480B5CE-4F74-4641-8881-8E06FB79312D}" type="pres">
      <dgm:prSet presAssocID="{E7DDAE4F-5739-499B-AC86-8083CE038D8C}" presName="childText" presStyleLbl="conFgAcc1" presStyleIdx="6" presStyleCnt="7">
        <dgm:presLayoutVars>
          <dgm:bulletEnabled val="1"/>
        </dgm:presLayoutVars>
      </dgm:prSet>
      <dgm:spPr>
        <a:ln>
          <a:solidFill>
            <a:srgbClr val="A6202F"/>
          </a:solidFill>
        </a:ln>
      </dgm:spPr>
    </dgm:pt>
  </dgm:ptLst>
  <dgm:cxnLst>
    <dgm:cxn modelId="{203F52F2-81C0-4BBE-AF4E-5D72C6BF5A20}" type="presOf" srcId="{C3A289AE-B2DD-4E5E-9E5B-1AC6D12B349D}" destId="{75D26866-2F46-4E3C-9F30-94A0FAC34E5C}" srcOrd="0" destOrd="0" presId="urn:microsoft.com/office/officeart/2005/8/layout/list1"/>
    <dgm:cxn modelId="{80DFCCEF-4DB3-47A0-A80C-70EE1DE6DCDE}" srcId="{C3A289AE-B2DD-4E5E-9E5B-1AC6D12B349D}" destId="{46B4B8F1-792F-4F08-B563-A418E229C0ED}" srcOrd="0" destOrd="0" parTransId="{7977E121-154D-4D77-B104-033D2DAF8821}" sibTransId="{F5FACBE5-ECCA-471E-B29D-AEC05BCBA962}"/>
    <dgm:cxn modelId="{A44FF453-63D4-4A62-A669-ED610C4343AD}" type="presOf" srcId="{45943963-653B-4958-90FD-C89B4F38F0B1}" destId="{A442BA74-6A91-4227-983F-4BC26CF86920}" srcOrd="1" destOrd="0" presId="urn:microsoft.com/office/officeart/2005/8/layout/list1"/>
    <dgm:cxn modelId="{A7B31637-8AB9-4FE9-A535-FA2456440DDA}" type="presOf" srcId="{7DF0AA77-8AB5-4222-986A-3C2BEDCFE959}" destId="{083AB8C7-6B12-44F2-AE0F-1C36362DD790}" srcOrd="1" destOrd="0" presId="urn:microsoft.com/office/officeart/2005/8/layout/list1"/>
    <dgm:cxn modelId="{31BEE0AC-E609-4183-B4F3-9CF969EF7420}" srcId="{C3A289AE-B2DD-4E5E-9E5B-1AC6D12B349D}" destId="{E7DDAE4F-5739-499B-AC86-8083CE038D8C}" srcOrd="6" destOrd="0" parTransId="{1FEE2586-DA9E-4BE9-9BAF-BD0C3421D4ED}" sibTransId="{E5823A93-6787-4AF2-B154-5A7B3B7EDECC}"/>
    <dgm:cxn modelId="{5AA90198-A001-43CE-AF12-51B20588A748}" type="presOf" srcId="{45943963-653B-4958-90FD-C89B4F38F0B1}" destId="{0AB53965-5F4D-49BA-8F93-92DDFB66B4F4}" srcOrd="0" destOrd="0" presId="urn:microsoft.com/office/officeart/2005/8/layout/list1"/>
    <dgm:cxn modelId="{7EAC3FAE-FABD-405E-8EE7-495CAFDCFCE3}" type="presOf" srcId="{46B4B8F1-792F-4F08-B563-A418E229C0ED}" destId="{16266FF4-4652-4831-A6FC-2FBE3EE85290}" srcOrd="1" destOrd="0" presId="urn:microsoft.com/office/officeart/2005/8/layout/list1"/>
    <dgm:cxn modelId="{83B263F2-2CBB-483C-9D27-5BC92BE477A9}" type="presOf" srcId="{E7DDAE4F-5739-499B-AC86-8083CE038D8C}" destId="{727934B5-CFEA-4E01-8FF5-B5A12ACE2E98}" srcOrd="0" destOrd="0" presId="urn:microsoft.com/office/officeart/2005/8/layout/list1"/>
    <dgm:cxn modelId="{F41F3607-9507-4245-9A47-9E6D25EC125D}" type="presOf" srcId="{E7DDAE4F-5739-499B-AC86-8083CE038D8C}" destId="{32A1179C-D1CE-4773-85D4-0D5312EBB396}" srcOrd="1" destOrd="0" presId="urn:microsoft.com/office/officeart/2005/8/layout/list1"/>
    <dgm:cxn modelId="{69E3DBE5-2423-4B8F-8430-2ED16AADEECC}" type="presOf" srcId="{46B4B8F1-792F-4F08-B563-A418E229C0ED}" destId="{D88D064C-E7BE-4FD9-AD9B-60D1AA8A9005}" srcOrd="0" destOrd="0" presId="urn:microsoft.com/office/officeart/2005/8/layout/list1"/>
    <dgm:cxn modelId="{6AB9405E-78E1-4CE8-AE9E-4B58724E0283}" type="presOf" srcId="{4CDABCC4-C869-4E02-8B2F-3548979321C0}" destId="{B73BEBE2-FD72-4773-8943-3737A5F33F1D}" srcOrd="1" destOrd="0" presId="urn:microsoft.com/office/officeart/2005/8/layout/list1"/>
    <dgm:cxn modelId="{700F85F7-667D-4962-AC8D-26ECB19F8EBD}" type="presOf" srcId="{45CB2906-9895-4DBF-A00E-8B3B93ACE71C}" destId="{3947CEC5-531C-4839-991F-20AE3881C2DD}" srcOrd="0" destOrd="0" presId="urn:microsoft.com/office/officeart/2005/8/layout/list1"/>
    <dgm:cxn modelId="{CC7FAC7E-C364-4B71-9197-4BC4B1FACC03}" type="presOf" srcId="{5C5AA755-65DE-40EC-A3C9-749CA8E29DAC}" destId="{FD4244B0-C037-4DDF-8505-CE5C33BF660B}" srcOrd="0" destOrd="0" presId="urn:microsoft.com/office/officeart/2005/8/layout/list1"/>
    <dgm:cxn modelId="{3743BE47-CC4D-4B25-B8A2-4F2466E8888B}" type="presOf" srcId="{4CDABCC4-C869-4E02-8B2F-3548979321C0}" destId="{8386F454-BC4C-45B8-B4FA-E10D1FD6AD24}" srcOrd="0" destOrd="0" presId="urn:microsoft.com/office/officeart/2005/8/layout/list1"/>
    <dgm:cxn modelId="{12BD1A28-684D-4535-8F61-374774B3DEB5}" srcId="{C3A289AE-B2DD-4E5E-9E5B-1AC6D12B349D}" destId="{5C5AA755-65DE-40EC-A3C9-749CA8E29DAC}" srcOrd="2" destOrd="0" parTransId="{4A6AEC49-3C59-4BC7-9542-ADE59B466C6E}" sibTransId="{F41E6094-736C-4F91-9722-03322FACCDC2}"/>
    <dgm:cxn modelId="{9061E998-F488-4CFC-A1D7-1FAB3C41ABA5}" srcId="{C3A289AE-B2DD-4E5E-9E5B-1AC6D12B349D}" destId="{45CB2906-9895-4DBF-A00E-8B3B93ACE71C}" srcOrd="5" destOrd="0" parTransId="{D66BABBE-FDD5-45A0-B4A7-CA8BEAD0CD2A}" sibTransId="{7C320389-7392-42CC-B219-25AC7C9CD3C0}"/>
    <dgm:cxn modelId="{348E5FA9-A4B6-4652-A5BB-90D8F6273694}" type="presOf" srcId="{7DF0AA77-8AB5-4222-986A-3C2BEDCFE959}" destId="{C9AD6372-3C2E-4301-A850-6319CDBE73D5}" srcOrd="0" destOrd="0" presId="urn:microsoft.com/office/officeart/2005/8/layout/list1"/>
    <dgm:cxn modelId="{3DA37B63-7A97-48E1-B643-8C538951FEFC}" type="presOf" srcId="{45CB2906-9895-4DBF-A00E-8B3B93ACE71C}" destId="{8E64BABB-146C-438B-AE91-894C3C7DB8E2}" srcOrd="1" destOrd="0" presId="urn:microsoft.com/office/officeart/2005/8/layout/list1"/>
    <dgm:cxn modelId="{10DEA36D-81A4-4483-8617-B759FE189731}" srcId="{C3A289AE-B2DD-4E5E-9E5B-1AC6D12B349D}" destId="{7DF0AA77-8AB5-4222-986A-3C2BEDCFE959}" srcOrd="4" destOrd="0" parTransId="{93C7B23D-6842-4467-B024-C86BD6466C6C}" sibTransId="{26057C51-0272-4050-8569-4D78DB751D7C}"/>
    <dgm:cxn modelId="{C353A4A4-6266-41A1-AE4E-0E154908BA2E}" type="presOf" srcId="{5C5AA755-65DE-40EC-A3C9-749CA8E29DAC}" destId="{489E4CF9-00B3-469F-8491-D19F38AA967F}" srcOrd="1" destOrd="0" presId="urn:microsoft.com/office/officeart/2005/8/layout/list1"/>
    <dgm:cxn modelId="{8191CE92-A9DF-4506-8643-FFA7CAA697F5}" srcId="{C3A289AE-B2DD-4E5E-9E5B-1AC6D12B349D}" destId="{45943963-653B-4958-90FD-C89B4F38F0B1}" srcOrd="1" destOrd="0" parTransId="{C24650D5-CC54-4D49-B26C-290C66BD3A54}" sibTransId="{4434AF86-AB13-4E55-9154-1484ADA1C5DC}"/>
    <dgm:cxn modelId="{E4FCED6F-E48E-43D9-8F6C-538B939B1D70}" srcId="{C3A289AE-B2DD-4E5E-9E5B-1AC6D12B349D}" destId="{4CDABCC4-C869-4E02-8B2F-3548979321C0}" srcOrd="3" destOrd="0" parTransId="{4C69B4CC-2AB9-4EA4-A178-905938A273CD}" sibTransId="{CC56EBD2-FA7B-4A75-82E7-DC5ACA342660}"/>
    <dgm:cxn modelId="{7331FE75-2583-475E-A892-9C6AC0BE0580}" type="presParOf" srcId="{75D26866-2F46-4E3C-9F30-94A0FAC34E5C}" destId="{0A825046-6E3C-4963-B1F8-95FC39B1862C}" srcOrd="0" destOrd="0" presId="urn:microsoft.com/office/officeart/2005/8/layout/list1"/>
    <dgm:cxn modelId="{9AA1CD91-8D15-4B68-A322-93DE2ED5C8F2}" type="presParOf" srcId="{0A825046-6E3C-4963-B1F8-95FC39B1862C}" destId="{D88D064C-E7BE-4FD9-AD9B-60D1AA8A9005}" srcOrd="0" destOrd="0" presId="urn:microsoft.com/office/officeart/2005/8/layout/list1"/>
    <dgm:cxn modelId="{88825AD0-ECA6-4EA1-A26D-09529583BEDF}" type="presParOf" srcId="{0A825046-6E3C-4963-B1F8-95FC39B1862C}" destId="{16266FF4-4652-4831-A6FC-2FBE3EE85290}" srcOrd="1" destOrd="0" presId="urn:microsoft.com/office/officeart/2005/8/layout/list1"/>
    <dgm:cxn modelId="{F98F2264-11C6-4273-A620-F2FABE400781}" type="presParOf" srcId="{75D26866-2F46-4E3C-9F30-94A0FAC34E5C}" destId="{6E78F554-BCEB-4685-87FE-B223A2628A9E}" srcOrd="1" destOrd="0" presId="urn:microsoft.com/office/officeart/2005/8/layout/list1"/>
    <dgm:cxn modelId="{1D5481DB-BBBC-45E2-A653-D2F348022AA1}" type="presParOf" srcId="{75D26866-2F46-4E3C-9F30-94A0FAC34E5C}" destId="{B0FE1BCC-A18F-48D6-A236-7D0D73B44725}" srcOrd="2" destOrd="0" presId="urn:microsoft.com/office/officeart/2005/8/layout/list1"/>
    <dgm:cxn modelId="{874A712F-9654-422C-A388-0EFE8C39D986}" type="presParOf" srcId="{75D26866-2F46-4E3C-9F30-94A0FAC34E5C}" destId="{C5426337-E94E-4B62-973D-CD12E1FE2698}" srcOrd="3" destOrd="0" presId="urn:microsoft.com/office/officeart/2005/8/layout/list1"/>
    <dgm:cxn modelId="{AC715A21-B558-45F7-9D87-02451027C6B8}" type="presParOf" srcId="{75D26866-2F46-4E3C-9F30-94A0FAC34E5C}" destId="{1DC5835D-FB62-4480-848B-E26918AB1E83}" srcOrd="4" destOrd="0" presId="urn:microsoft.com/office/officeart/2005/8/layout/list1"/>
    <dgm:cxn modelId="{3D55D32B-9C0A-4F4F-AF7B-008493BA0D9A}" type="presParOf" srcId="{1DC5835D-FB62-4480-848B-E26918AB1E83}" destId="{0AB53965-5F4D-49BA-8F93-92DDFB66B4F4}" srcOrd="0" destOrd="0" presId="urn:microsoft.com/office/officeart/2005/8/layout/list1"/>
    <dgm:cxn modelId="{C557C81D-BEEF-471B-9B70-C98B54582624}" type="presParOf" srcId="{1DC5835D-FB62-4480-848B-E26918AB1E83}" destId="{A442BA74-6A91-4227-983F-4BC26CF86920}" srcOrd="1" destOrd="0" presId="urn:microsoft.com/office/officeart/2005/8/layout/list1"/>
    <dgm:cxn modelId="{A2483D45-DE88-4B29-BD40-AD61ED021C3C}" type="presParOf" srcId="{75D26866-2F46-4E3C-9F30-94A0FAC34E5C}" destId="{CD71BB73-0C43-4157-A870-243714F4D920}" srcOrd="5" destOrd="0" presId="urn:microsoft.com/office/officeart/2005/8/layout/list1"/>
    <dgm:cxn modelId="{D0538120-B285-4923-B180-E5B8F28DD944}" type="presParOf" srcId="{75D26866-2F46-4E3C-9F30-94A0FAC34E5C}" destId="{9106C748-69B0-4627-86FC-32E20F6B3995}" srcOrd="6" destOrd="0" presId="urn:microsoft.com/office/officeart/2005/8/layout/list1"/>
    <dgm:cxn modelId="{0D32AB6C-1890-4A5D-81F9-2EEB6F9BEDFC}" type="presParOf" srcId="{75D26866-2F46-4E3C-9F30-94A0FAC34E5C}" destId="{14291E14-EA50-40FB-90D8-0B053FBCB9A7}" srcOrd="7" destOrd="0" presId="urn:microsoft.com/office/officeart/2005/8/layout/list1"/>
    <dgm:cxn modelId="{238E3F34-6B7D-41BF-995B-45F740B21DFF}" type="presParOf" srcId="{75D26866-2F46-4E3C-9F30-94A0FAC34E5C}" destId="{0A92475E-CC6A-48C3-9848-CB7C8C9A1AA9}" srcOrd="8" destOrd="0" presId="urn:microsoft.com/office/officeart/2005/8/layout/list1"/>
    <dgm:cxn modelId="{D51D69F6-FF50-4044-9A08-D6636F058929}" type="presParOf" srcId="{0A92475E-CC6A-48C3-9848-CB7C8C9A1AA9}" destId="{FD4244B0-C037-4DDF-8505-CE5C33BF660B}" srcOrd="0" destOrd="0" presId="urn:microsoft.com/office/officeart/2005/8/layout/list1"/>
    <dgm:cxn modelId="{7ADBC2C0-A215-4052-840B-95212CA0F720}" type="presParOf" srcId="{0A92475E-CC6A-48C3-9848-CB7C8C9A1AA9}" destId="{489E4CF9-00B3-469F-8491-D19F38AA967F}" srcOrd="1" destOrd="0" presId="urn:microsoft.com/office/officeart/2005/8/layout/list1"/>
    <dgm:cxn modelId="{E87273B8-C8E1-445C-A3FB-E1E1DDC59181}" type="presParOf" srcId="{75D26866-2F46-4E3C-9F30-94A0FAC34E5C}" destId="{D3A0D2C4-5D16-4177-A23E-6D8530C001C8}" srcOrd="9" destOrd="0" presId="urn:microsoft.com/office/officeart/2005/8/layout/list1"/>
    <dgm:cxn modelId="{6DA85388-C3DE-4000-85E2-AC50EBC3912C}" type="presParOf" srcId="{75D26866-2F46-4E3C-9F30-94A0FAC34E5C}" destId="{F0743AB3-CF9E-4E44-AF0E-8B42D00E1727}" srcOrd="10" destOrd="0" presId="urn:microsoft.com/office/officeart/2005/8/layout/list1"/>
    <dgm:cxn modelId="{4DBE14B9-64F1-4EC4-8C2C-90D00003B151}" type="presParOf" srcId="{75D26866-2F46-4E3C-9F30-94A0FAC34E5C}" destId="{00FA6876-D690-4D78-8A55-EA5DAD952AE5}" srcOrd="11" destOrd="0" presId="urn:microsoft.com/office/officeart/2005/8/layout/list1"/>
    <dgm:cxn modelId="{B6D80884-4DA7-4EA1-A4C6-07E1C95EE032}" type="presParOf" srcId="{75D26866-2F46-4E3C-9F30-94A0FAC34E5C}" destId="{9E5CE8C8-2A23-47CC-82DB-CF2A90E4F6A8}" srcOrd="12" destOrd="0" presId="urn:microsoft.com/office/officeart/2005/8/layout/list1"/>
    <dgm:cxn modelId="{64A2E892-8F39-46A5-BD03-DE319BE09088}" type="presParOf" srcId="{9E5CE8C8-2A23-47CC-82DB-CF2A90E4F6A8}" destId="{8386F454-BC4C-45B8-B4FA-E10D1FD6AD24}" srcOrd="0" destOrd="0" presId="urn:microsoft.com/office/officeart/2005/8/layout/list1"/>
    <dgm:cxn modelId="{780F0C3F-FC8A-401C-8324-3D1C67EEBA43}" type="presParOf" srcId="{9E5CE8C8-2A23-47CC-82DB-CF2A90E4F6A8}" destId="{B73BEBE2-FD72-4773-8943-3737A5F33F1D}" srcOrd="1" destOrd="0" presId="urn:microsoft.com/office/officeart/2005/8/layout/list1"/>
    <dgm:cxn modelId="{2C109285-C2A0-4356-BE84-A25AE1C93EF2}" type="presParOf" srcId="{75D26866-2F46-4E3C-9F30-94A0FAC34E5C}" destId="{5F5103D6-C624-4C39-847F-7E72FBE83C15}" srcOrd="13" destOrd="0" presId="urn:microsoft.com/office/officeart/2005/8/layout/list1"/>
    <dgm:cxn modelId="{20BB1A98-140D-4D8B-AF04-A7A2C56AB708}" type="presParOf" srcId="{75D26866-2F46-4E3C-9F30-94A0FAC34E5C}" destId="{404EE62A-0975-4368-95D6-CF826D07A411}" srcOrd="14" destOrd="0" presId="urn:microsoft.com/office/officeart/2005/8/layout/list1"/>
    <dgm:cxn modelId="{71EEE513-B935-43D4-B724-B5F261448DEC}" type="presParOf" srcId="{75D26866-2F46-4E3C-9F30-94A0FAC34E5C}" destId="{DDA8D857-A7FB-4561-B7F9-7AB526F76417}" srcOrd="15" destOrd="0" presId="urn:microsoft.com/office/officeart/2005/8/layout/list1"/>
    <dgm:cxn modelId="{A4E4616E-28DB-48F1-8895-79C9C72F757A}" type="presParOf" srcId="{75D26866-2F46-4E3C-9F30-94A0FAC34E5C}" destId="{9BC554E0-3117-4A1C-A720-501B9D88D0F5}" srcOrd="16" destOrd="0" presId="urn:microsoft.com/office/officeart/2005/8/layout/list1"/>
    <dgm:cxn modelId="{3820CBD9-7A6C-4D09-A5B4-BC34E277B566}" type="presParOf" srcId="{9BC554E0-3117-4A1C-A720-501B9D88D0F5}" destId="{C9AD6372-3C2E-4301-A850-6319CDBE73D5}" srcOrd="0" destOrd="0" presId="urn:microsoft.com/office/officeart/2005/8/layout/list1"/>
    <dgm:cxn modelId="{06D54B4A-1326-417B-AA5F-F11BE186239C}" type="presParOf" srcId="{9BC554E0-3117-4A1C-A720-501B9D88D0F5}" destId="{083AB8C7-6B12-44F2-AE0F-1C36362DD790}" srcOrd="1" destOrd="0" presId="urn:microsoft.com/office/officeart/2005/8/layout/list1"/>
    <dgm:cxn modelId="{B42B6889-68D5-4E31-9EF2-7DDCC937E3DB}" type="presParOf" srcId="{75D26866-2F46-4E3C-9F30-94A0FAC34E5C}" destId="{22BD3331-A542-4593-A76A-C68E1F8611CB}" srcOrd="17" destOrd="0" presId="urn:microsoft.com/office/officeart/2005/8/layout/list1"/>
    <dgm:cxn modelId="{6629B534-06CE-4902-9D01-96214DE3B69C}" type="presParOf" srcId="{75D26866-2F46-4E3C-9F30-94A0FAC34E5C}" destId="{75964036-1EDE-4956-8A10-64B9D0E7F88D}" srcOrd="18" destOrd="0" presId="urn:microsoft.com/office/officeart/2005/8/layout/list1"/>
    <dgm:cxn modelId="{13FB69BC-FF17-469A-892E-17929752EB7A}" type="presParOf" srcId="{75D26866-2F46-4E3C-9F30-94A0FAC34E5C}" destId="{019C4770-4EF9-4428-8D28-C82837A18D79}" srcOrd="19" destOrd="0" presId="urn:microsoft.com/office/officeart/2005/8/layout/list1"/>
    <dgm:cxn modelId="{DF16A05D-CFC0-4BD0-93AF-2697A3303A78}" type="presParOf" srcId="{75D26866-2F46-4E3C-9F30-94A0FAC34E5C}" destId="{D008EA88-886B-4022-BDE0-EC9A9E528424}" srcOrd="20" destOrd="0" presId="urn:microsoft.com/office/officeart/2005/8/layout/list1"/>
    <dgm:cxn modelId="{E34A2B70-9C88-4A94-A558-FD399AB2062D}" type="presParOf" srcId="{D008EA88-886B-4022-BDE0-EC9A9E528424}" destId="{3947CEC5-531C-4839-991F-20AE3881C2DD}" srcOrd="0" destOrd="0" presId="urn:microsoft.com/office/officeart/2005/8/layout/list1"/>
    <dgm:cxn modelId="{A944A575-F70B-450E-BD97-9C2CF8BDB756}" type="presParOf" srcId="{D008EA88-886B-4022-BDE0-EC9A9E528424}" destId="{8E64BABB-146C-438B-AE91-894C3C7DB8E2}" srcOrd="1" destOrd="0" presId="urn:microsoft.com/office/officeart/2005/8/layout/list1"/>
    <dgm:cxn modelId="{EE359A4E-B3EC-4E15-9259-3923EC121410}" type="presParOf" srcId="{75D26866-2F46-4E3C-9F30-94A0FAC34E5C}" destId="{92F7FB09-1ADD-478C-98A1-250979C4A33B}" srcOrd="21" destOrd="0" presId="urn:microsoft.com/office/officeart/2005/8/layout/list1"/>
    <dgm:cxn modelId="{0AC88C08-4ABF-41D8-AA0F-93EC4C0D0A76}" type="presParOf" srcId="{75D26866-2F46-4E3C-9F30-94A0FAC34E5C}" destId="{6B6B70AA-0914-48F7-9E68-44F0A8B2E017}" srcOrd="22" destOrd="0" presId="urn:microsoft.com/office/officeart/2005/8/layout/list1"/>
    <dgm:cxn modelId="{80DC6218-73C7-486E-A520-78218D4CC375}" type="presParOf" srcId="{75D26866-2F46-4E3C-9F30-94A0FAC34E5C}" destId="{2F428541-EFD5-40B3-9F22-18102880DE3A}" srcOrd="23" destOrd="0" presId="urn:microsoft.com/office/officeart/2005/8/layout/list1"/>
    <dgm:cxn modelId="{E0D2705C-368F-413C-A16E-983380641DB8}" type="presParOf" srcId="{75D26866-2F46-4E3C-9F30-94A0FAC34E5C}" destId="{6FD76172-A4A9-44CE-9103-2FC3B61FC119}" srcOrd="24" destOrd="0" presId="urn:microsoft.com/office/officeart/2005/8/layout/list1"/>
    <dgm:cxn modelId="{5D091A12-A337-420E-893F-448641FF26E8}" type="presParOf" srcId="{6FD76172-A4A9-44CE-9103-2FC3B61FC119}" destId="{727934B5-CFEA-4E01-8FF5-B5A12ACE2E98}" srcOrd="0" destOrd="0" presId="urn:microsoft.com/office/officeart/2005/8/layout/list1"/>
    <dgm:cxn modelId="{C7F281D2-3AAC-4A12-9345-F1606603393B}" type="presParOf" srcId="{6FD76172-A4A9-44CE-9103-2FC3B61FC119}" destId="{32A1179C-D1CE-4773-85D4-0D5312EBB396}" srcOrd="1" destOrd="0" presId="urn:microsoft.com/office/officeart/2005/8/layout/list1"/>
    <dgm:cxn modelId="{BAC3CB69-801D-4CF0-9488-A7FB774DC440}" type="presParOf" srcId="{75D26866-2F46-4E3C-9F30-94A0FAC34E5C}" destId="{2C585150-08FF-43B4-9B44-3A3A926FF155}" srcOrd="25" destOrd="0" presId="urn:microsoft.com/office/officeart/2005/8/layout/list1"/>
    <dgm:cxn modelId="{8F713C9C-B3A9-4099-A100-2F7C3767543F}" type="presParOf" srcId="{75D26866-2F46-4E3C-9F30-94A0FAC34E5C}" destId="{E480B5CE-4F74-4641-8881-8E06FB79312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FE1BCC-A18F-48D6-A236-7D0D73B44725}">
      <dsp:nvSpPr>
        <dsp:cNvPr id="0" name=""/>
        <dsp:cNvSpPr/>
      </dsp:nvSpPr>
      <dsp:spPr>
        <a:xfrm>
          <a:off x="0" y="238541"/>
          <a:ext cx="602096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620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66FF4-4652-4831-A6FC-2FBE3EE85290}">
      <dsp:nvSpPr>
        <dsp:cNvPr id="0" name=""/>
        <dsp:cNvSpPr/>
      </dsp:nvSpPr>
      <dsp:spPr>
        <a:xfrm>
          <a:off x="301048" y="31901"/>
          <a:ext cx="4214674" cy="413280"/>
        </a:xfrm>
        <a:prstGeom prst="roundRect">
          <a:avLst/>
        </a:prstGeom>
        <a:solidFill>
          <a:srgbClr val="A6202F"/>
        </a:solidFill>
        <a:ln w="25400" cap="flat" cmpd="sng" algn="ctr">
          <a:solidFill>
            <a:srgbClr val="A620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305" tIns="0" rIns="1593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基础准备</a:t>
          </a:r>
        </a:p>
      </dsp:txBody>
      <dsp:txXfrm>
        <a:off x="301048" y="31901"/>
        <a:ext cx="4214674" cy="413280"/>
      </dsp:txXfrm>
    </dsp:sp>
    <dsp:sp modelId="{9106C748-69B0-4627-86FC-32E20F6B3995}">
      <dsp:nvSpPr>
        <dsp:cNvPr id="0" name=""/>
        <dsp:cNvSpPr/>
      </dsp:nvSpPr>
      <dsp:spPr>
        <a:xfrm>
          <a:off x="0" y="873581"/>
          <a:ext cx="602096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620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2BA74-6A91-4227-983F-4BC26CF86920}">
      <dsp:nvSpPr>
        <dsp:cNvPr id="0" name=""/>
        <dsp:cNvSpPr/>
      </dsp:nvSpPr>
      <dsp:spPr>
        <a:xfrm>
          <a:off x="301048" y="666941"/>
          <a:ext cx="4214674" cy="413280"/>
        </a:xfrm>
        <a:prstGeom prst="roundRect">
          <a:avLst/>
        </a:prstGeom>
        <a:solidFill>
          <a:srgbClr val="A6202F"/>
        </a:solidFill>
        <a:ln w="25400" cap="flat" cmpd="sng" algn="ctr">
          <a:solidFill>
            <a:srgbClr val="A620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305" tIns="0" rIns="1593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门户</a:t>
          </a:r>
        </a:p>
      </dsp:txBody>
      <dsp:txXfrm>
        <a:off x="301048" y="666941"/>
        <a:ext cx="4214674" cy="413280"/>
      </dsp:txXfrm>
    </dsp:sp>
    <dsp:sp modelId="{F0743AB3-CF9E-4E44-AF0E-8B42D00E1727}">
      <dsp:nvSpPr>
        <dsp:cNvPr id="0" name=""/>
        <dsp:cNvSpPr/>
      </dsp:nvSpPr>
      <dsp:spPr>
        <a:xfrm>
          <a:off x="0" y="1508621"/>
          <a:ext cx="602096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620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E4CF9-00B3-469F-8491-D19F38AA967F}">
      <dsp:nvSpPr>
        <dsp:cNvPr id="0" name=""/>
        <dsp:cNvSpPr/>
      </dsp:nvSpPr>
      <dsp:spPr>
        <a:xfrm>
          <a:off x="301048" y="1301982"/>
          <a:ext cx="4214674" cy="413280"/>
        </a:xfrm>
        <a:prstGeom prst="roundRect">
          <a:avLst/>
        </a:prstGeom>
        <a:solidFill>
          <a:srgbClr val="A6202F"/>
        </a:solidFill>
        <a:ln w="25400" cap="flat" cmpd="sng" algn="ctr">
          <a:solidFill>
            <a:srgbClr val="A620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305" tIns="0" rIns="1593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人事</a:t>
          </a:r>
        </a:p>
      </dsp:txBody>
      <dsp:txXfrm>
        <a:off x="301048" y="1301982"/>
        <a:ext cx="4214674" cy="413280"/>
      </dsp:txXfrm>
    </dsp:sp>
    <dsp:sp modelId="{404EE62A-0975-4368-95D6-CF826D07A411}">
      <dsp:nvSpPr>
        <dsp:cNvPr id="0" name=""/>
        <dsp:cNvSpPr/>
      </dsp:nvSpPr>
      <dsp:spPr>
        <a:xfrm>
          <a:off x="0" y="2143662"/>
          <a:ext cx="602096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620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BEBE2-FD72-4773-8943-3737A5F33F1D}">
      <dsp:nvSpPr>
        <dsp:cNvPr id="0" name=""/>
        <dsp:cNvSpPr/>
      </dsp:nvSpPr>
      <dsp:spPr>
        <a:xfrm>
          <a:off x="301048" y="1937022"/>
          <a:ext cx="4214674" cy="413280"/>
        </a:xfrm>
        <a:prstGeom prst="roundRect">
          <a:avLst/>
        </a:prstGeom>
        <a:solidFill>
          <a:srgbClr val="A6202F"/>
        </a:solidFill>
        <a:ln w="25400" cap="flat" cmpd="sng" algn="ctr">
          <a:solidFill>
            <a:srgbClr val="A620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305" tIns="0" rIns="1593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流程</a:t>
          </a:r>
        </a:p>
      </dsp:txBody>
      <dsp:txXfrm>
        <a:off x="301048" y="1937022"/>
        <a:ext cx="4214674" cy="413280"/>
      </dsp:txXfrm>
    </dsp:sp>
    <dsp:sp modelId="{75964036-1EDE-4956-8A10-64B9D0E7F88D}">
      <dsp:nvSpPr>
        <dsp:cNvPr id="0" name=""/>
        <dsp:cNvSpPr/>
      </dsp:nvSpPr>
      <dsp:spPr>
        <a:xfrm>
          <a:off x="0" y="2778702"/>
          <a:ext cx="602096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620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AB8C7-6B12-44F2-AE0F-1C36362DD790}">
      <dsp:nvSpPr>
        <dsp:cNvPr id="0" name=""/>
        <dsp:cNvSpPr/>
      </dsp:nvSpPr>
      <dsp:spPr>
        <a:xfrm>
          <a:off x="301048" y="2572062"/>
          <a:ext cx="4214674" cy="413280"/>
        </a:xfrm>
        <a:prstGeom prst="roundRect">
          <a:avLst/>
        </a:prstGeom>
        <a:solidFill>
          <a:srgbClr val="A6202F"/>
        </a:solidFill>
        <a:ln w="25400" cap="flat" cmpd="sng" algn="ctr">
          <a:solidFill>
            <a:srgbClr val="A620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305" tIns="0" rIns="1593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辅助办公：微搜、会议、协作、日程</a:t>
          </a:r>
        </a:p>
      </dsp:txBody>
      <dsp:txXfrm>
        <a:off x="301048" y="2572062"/>
        <a:ext cx="4214674" cy="413280"/>
      </dsp:txXfrm>
    </dsp:sp>
    <dsp:sp modelId="{6B6B70AA-0914-48F7-9E68-44F0A8B2E017}">
      <dsp:nvSpPr>
        <dsp:cNvPr id="0" name=""/>
        <dsp:cNvSpPr/>
      </dsp:nvSpPr>
      <dsp:spPr>
        <a:xfrm>
          <a:off x="0" y="3413742"/>
          <a:ext cx="602096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620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4BABB-146C-438B-AE91-894C3C7DB8E2}">
      <dsp:nvSpPr>
        <dsp:cNvPr id="0" name=""/>
        <dsp:cNvSpPr/>
      </dsp:nvSpPr>
      <dsp:spPr>
        <a:xfrm>
          <a:off x="301048" y="3207101"/>
          <a:ext cx="4214674" cy="413280"/>
        </a:xfrm>
        <a:prstGeom prst="roundRect">
          <a:avLst/>
        </a:prstGeom>
        <a:solidFill>
          <a:srgbClr val="A6202F"/>
        </a:solidFill>
        <a:ln w="25400" cap="flat" cmpd="sng" algn="ctr">
          <a:solidFill>
            <a:srgbClr val="A620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305" tIns="0" rIns="1593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个性化</a:t>
          </a:r>
        </a:p>
      </dsp:txBody>
      <dsp:txXfrm>
        <a:off x="301048" y="3207101"/>
        <a:ext cx="4214674" cy="413280"/>
      </dsp:txXfrm>
    </dsp:sp>
    <dsp:sp modelId="{E480B5CE-4F74-4641-8881-8E06FB79312D}">
      <dsp:nvSpPr>
        <dsp:cNvPr id="0" name=""/>
        <dsp:cNvSpPr/>
      </dsp:nvSpPr>
      <dsp:spPr>
        <a:xfrm>
          <a:off x="0" y="4048782"/>
          <a:ext cx="602096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620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1179C-D1CE-4773-85D4-0D5312EBB396}">
      <dsp:nvSpPr>
        <dsp:cNvPr id="0" name=""/>
        <dsp:cNvSpPr/>
      </dsp:nvSpPr>
      <dsp:spPr>
        <a:xfrm>
          <a:off x="301048" y="3842142"/>
          <a:ext cx="4214674" cy="413280"/>
        </a:xfrm>
        <a:prstGeom prst="roundRect">
          <a:avLst/>
        </a:prstGeom>
        <a:solidFill>
          <a:srgbClr val="A6202F"/>
        </a:solidFill>
        <a:ln w="25400" cap="flat" cmpd="sng" algn="ctr">
          <a:solidFill>
            <a:srgbClr val="A620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305" tIns="0" rIns="1593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移动办公</a:t>
          </a:r>
        </a:p>
      </dsp:txBody>
      <dsp:txXfrm>
        <a:off x="301048" y="3842142"/>
        <a:ext cx="4214674" cy="41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0813" cy="3429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eaLnBrk="1" fontAlgn="base" hangingPunct="1"/>
            <a:endParaRPr lang="zh-CN" altLang="en-US" sz="1200" strike="noStrike" noProof="1"/>
          </a:p>
        </p:txBody>
      </p:sp>
      <p:sp>
        <p:nvSpPr>
          <p:cNvPr id="14339" name="Rectangle 3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r" eaLnBrk="1" fontAlgn="base" hangingPunct="1"/>
            <a:endParaRPr lang="en-US" altLang="x-none" sz="1200" strike="noStrike" noProof="1"/>
          </a:p>
        </p:txBody>
      </p:sp>
      <p:sp>
        <p:nvSpPr>
          <p:cNvPr id="14340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2644775" y="514350"/>
            <a:ext cx="3856038" cy="25717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4341" name="Rectangle 5"/>
          <p:cNvSpPr>
            <a:spLocks noGrp="1"/>
          </p:cNvSpPr>
          <p:nvPr>
            <p:ph type="body" sz="quarter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0"/>
            <a:r>
              <a:rPr lang="zh-CN" altLang="en-US" dirty="0"/>
              <a:t>第二级</a:t>
            </a:r>
          </a:p>
          <a:p>
            <a:pPr lvl="2" indent="0"/>
            <a:r>
              <a:rPr lang="zh-CN" altLang="en-US" dirty="0"/>
              <a:t>第三级</a:t>
            </a:r>
          </a:p>
          <a:p>
            <a:pPr lvl="3" indent="0"/>
            <a:r>
              <a:rPr lang="zh-CN" altLang="en-US" dirty="0"/>
              <a:t>第四级</a:t>
            </a:r>
          </a:p>
          <a:p>
            <a:pPr lvl="4" indent="0"/>
            <a:r>
              <a:rPr lang="zh-CN" altLang="en-US" dirty="0"/>
              <a:t>第五级</a:t>
            </a:r>
          </a:p>
        </p:txBody>
      </p:sp>
      <p:sp>
        <p:nvSpPr>
          <p:cNvPr id="14342" name="Rectangle 6"/>
          <p:cNvSpPr>
            <a:spLocks noGrp="1"/>
          </p:cNvSpPr>
          <p:nvPr>
            <p:ph type="ftr" sz="quarter" idx="4"/>
          </p:nvPr>
        </p:nvSpPr>
        <p:spPr>
          <a:xfrm>
            <a:off x="0" y="6511925"/>
            <a:ext cx="3960813" cy="3429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eaLnBrk="1" fontAlgn="base" hangingPunct="1"/>
            <a:endParaRPr lang="en-US" altLang="x-none" sz="1200" strike="noStrike" noProof="1"/>
          </a:p>
        </p:txBody>
      </p:sp>
      <p:sp>
        <p:nvSpPr>
          <p:cNvPr id="14343" name="Rectangle 7"/>
          <p:cNvSpPr>
            <a:spLocks noGrp="1"/>
          </p:cNvSpPr>
          <p:nvPr>
            <p:ph type="sldNum" sz="quarter" idx="5"/>
          </p:nvPr>
        </p:nvSpPr>
        <p:spPr>
          <a:xfrm>
            <a:off x="5180013" y="6511925"/>
            <a:ext cx="3962400" cy="3429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en-US" altLang="x-none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zh-CN" altLang="en-US" sz="10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十年期间，公司发展大家有目共睹，使用人数从</a:t>
            </a:r>
            <a:r>
              <a:rPr lang="en-US" altLang="zh-CN" sz="10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400</a:t>
            </a:r>
            <a:r>
              <a:rPr lang="zh-CN" altLang="en-US" sz="10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人，增加到近</a:t>
            </a:r>
            <a:r>
              <a:rPr lang="en-US" altLang="zh-CN" sz="10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2000</a:t>
            </a:r>
            <a:r>
              <a:rPr lang="zh-CN" altLang="en-US" sz="10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；签报数量从</a:t>
            </a:r>
            <a:r>
              <a:rPr lang="en-US" altLang="zh-CN" sz="10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5000</a:t>
            </a:r>
            <a:r>
              <a:rPr lang="zh-CN" altLang="en-US" sz="10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份，增加到</a:t>
            </a:r>
            <a:r>
              <a:rPr lang="en-US" altLang="zh-CN" sz="10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20000</a:t>
            </a:r>
            <a:r>
              <a:rPr lang="zh-CN" altLang="en-US" sz="10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份每年；</a:t>
            </a:r>
            <a:r>
              <a:rPr lang="en-US" altLang="zh-CN" sz="10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OA</a:t>
            </a:r>
            <a:r>
              <a:rPr lang="zh-CN" altLang="en-US" sz="10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系统苦苦支撑</a:t>
            </a: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4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815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latin typeface="+mn-ea"/>
                <a:ea typeface="+mn-ea"/>
              </a:rPr>
              <a:t>OA</a:t>
            </a:r>
            <a:r>
              <a:rPr lang="zh-CN" altLang="en-US" sz="1200" dirty="0">
                <a:latin typeface="+mn-ea"/>
                <a:ea typeface="+mn-ea"/>
              </a:rPr>
              <a:t>系统使用人数从最初的</a:t>
            </a:r>
            <a:r>
              <a:rPr lang="en-US" altLang="en-US" sz="1200" dirty="0">
                <a:latin typeface="+mn-ea"/>
                <a:ea typeface="+mn-ea"/>
              </a:rPr>
              <a:t>400</a:t>
            </a:r>
            <a:r>
              <a:rPr lang="zh-CN" altLang="en-US" sz="1200" dirty="0">
                <a:latin typeface="+mn-ea"/>
                <a:ea typeface="+mn-ea"/>
              </a:rPr>
              <a:t>人，增加到现在近</a:t>
            </a:r>
            <a:r>
              <a:rPr lang="en-US" altLang="zh-CN" sz="1200" dirty="0">
                <a:latin typeface="+mn-ea"/>
                <a:ea typeface="+mn-ea"/>
              </a:rPr>
              <a:t>2000</a:t>
            </a:r>
            <a:r>
              <a:rPr lang="zh-CN" altLang="en-US" sz="1200" dirty="0">
                <a:latin typeface="+mn-ea"/>
                <a:ea typeface="+mn-ea"/>
              </a:rPr>
              <a:t>人，签报数量从最初的每年</a:t>
            </a:r>
            <a:r>
              <a:rPr lang="en-US" altLang="en-US" sz="1200" dirty="0">
                <a:latin typeface="+mn-ea"/>
                <a:ea typeface="+mn-ea"/>
              </a:rPr>
              <a:t>5000</a:t>
            </a:r>
            <a:r>
              <a:rPr lang="zh-CN" altLang="en-US" sz="1200" dirty="0">
                <a:latin typeface="+mn-ea"/>
                <a:ea typeface="+mn-ea"/>
              </a:rPr>
              <a:t>份，增加到现在的超过</a:t>
            </a:r>
            <a:r>
              <a:rPr lang="en-US" altLang="en-US" sz="1200" dirty="0">
                <a:latin typeface="+mn-ea"/>
                <a:ea typeface="+mn-ea"/>
              </a:rPr>
              <a:t>20000</a:t>
            </a:r>
            <a:r>
              <a:rPr lang="zh-CN" altLang="en-US" sz="1200" dirty="0">
                <a:latin typeface="+mn-ea"/>
                <a:ea typeface="+mn-ea"/>
              </a:rPr>
              <a:t>份每年</a:t>
            </a:r>
            <a:endParaRPr lang="en-US" altLang="zh-CN" sz="1200" b="0" i="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企业微信中各项应用功能均处于测试体验阶段，均未上线使用，勿与现有办公电话、考勤方式等混淆，具体事宜以人力行政中心通知为准；</a:t>
            </a:r>
          </a:p>
          <a:p>
            <a:pPr>
              <a:defRPr/>
            </a:pPr>
            <a:endParaRPr lang="en-US" altLang="zh-CN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、为保证现有业务不受影响，公司官网和电子邮箱新旧域名将设立兼容期，兼容期内，新旧版域名均可以访问公司官网；公司电子邮箱原域名</a:t>
            </a:r>
            <a:r>
              <a:rPr lang="en-US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@</a:t>
            </a:r>
            <a:r>
              <a:rPr lang="en-US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chinalions.cn</a:t>
            </a:r>
            <a:r>
              <a:rPr lang="zh-CN" altLang="en-US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可继续收取邮件并与新域名邮箱收取的邮件合并存放；</a:t>
            </a:r>
          </a:p>
          <a:p>
            <a:r>
              <a:rPr lang="en-US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zh-CN" altLang="en-US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、自通知发布日起，各部在与外部机构业务往来、印制名片、宣传页及相关单据等资料时，请采用新版域名即</a:t>
            </a:r>
            <a:r>
              <a:rPr lang="en-US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www.chinalin.com</a:t>
            </a:r>
            <a:r>
              <a:rPr lang="zh-CN" altLang="en-US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和新版电子邮箱域名</a:t>
            </a:r>
            <a:r>
              <a:rPr lang="en-US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@</a:t>
            </a:r>
            <a:r>
              <a:rPr lang="en-US" sz="1200" b="0" i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chinalin.com</a:t>
            </a:r>
            <a:r>
              <a:rPr lang="zh-CN" altLang="en-US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；留存在各外部机构，尤其是监管部门、协会、两所一司、股转公司、银行、基金等重要机构的信息，请尽快申请变更；</a:t>
            </a:r>
          </a:p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13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309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15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750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16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598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17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954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20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018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21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665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22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745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25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757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26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259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27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38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5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852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28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583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29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37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30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230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31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994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32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713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33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459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34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217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35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0343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36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3529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37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856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6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7052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38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8626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39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4560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40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9033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46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8318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49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998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50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6442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51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2644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53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7422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54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2275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56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56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企业微信中各项应用功能均处于测试体验阶段，均未上线使用，勿与现有办公电话、考勤方式等混淆，具体事宜以人力行政中心通知为准；</a:t>
            </a:r>
          </a:p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7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3409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57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3466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58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8960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59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3826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60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931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8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670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9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728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10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335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企业微信中各项应用功能均处于测试体验阶段，均未上线使用，勿与现有办公电话、考勤方式等混淆，具体事宜以人力行政中心通知为准；</a:t>
            </a:r>
          </a:p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11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174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企业微信中各项应用功能均处于测试体验阶段，均未上线使用，勿与现有办公电话、考勤方式等混淆，具体事宜以人力行政中心通知为准；</a:t>
            </a:r>
          </a:p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12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29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  <a:prstGeom prst="rect">
            <a:avLst/>
          </a:prstGeom>
        </p:spPr>
        <p:txBody>
          <a:bodyPr anchor="b"/>
          <a:lstStyle>
            <a:lvl1pPr algn="ctr">
              <a:defRPr sz="5065"/>
            </a:lvl1pPr>
          </a:lstStyle>
          <a:p>
            <a:pPr fontAlgn="base"/>
            <a:r>
              <a:rPr lang="zh-CN" altLang="en-US" sz="50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25"/>
            </a:lvl1pPr>
            <a:lvl2pPr marL="386080" indent="0" algn="ctr">
              <a:buNone/>
              <a:defRPr sz="1690"/>
            </a:lvl2pPr>
            <a:lvl3pPr marL="771525" indent="0" algn="ctr">
              <a:buNone/>
              <a:defRPr sz="1520"/>
            </a:lvl3pPr>
            <a:lvl4pPr marL="1157605" indent="0" algn="ctr">
              <a:buNone/>
              <a:defRPr sz="1350"/>
            </a:lvl4pPr>
            <a:lvl5pPr marL="1543050" indent="0" algn="ctr">
              <a:buNone/>
              <a:defRPr sz="1350"/>
            </a:lvl5pPr>
            <a:lvl6pPr marL="1929130" indent="0" algn="ctr">
              <a:buNone/>
              <a:defRPr sz="1350"/>
            </a:lvl6pPr>
            <a:lvl7pPr marL="2314575" indent="0" algn="ctr">
              <a:buNone/>
              <a:defRPr sz="1350"/>
            </a:lvl7pPr>
            <a:lvl8pPr marL="2700655" indent="0" algn="ctr">
              <a:buNone/>
              <a:defRPr sz="1350"/>
            </a:lvl8pPr>
            <a:lvl9pPr marL="3086100" indent="0" algn="ctr">
              <a:buNone/>
              <a:defRPr sz="1350"/>
            </a:lvl9pPr>
          </a:lstStyle>
          <a:p>
            <a:pPr fontAlgn="base"/>
            <a:r>
              <a:rPr lang="zh-CN" altLang="en-US" sz="2025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1634" y="365125"/>
            <a:ext cx="2218134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231" y="365125"/>
            <a:ext cx="6525816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  <a:prstGeom prst="rect">
            <a:avLst/>
          </a:prstGeom>
        </p:spPr>
        <p:txBody>
          <a:bodyPr anchor="b"/>
          <a:lstStyle>
            <a:lvl1pPr algn="ctr">
              <a:defRPr sz="5065"/>
            </a:lvl1pPr>
          </a:lstStyle>
          <a:p>
            <a:pPr fontAlgn="base"/>
            <a:r>
              <a:rPr lang="zh-CN" altLang="en-US" sz="50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25"/>
            </a:lvl1pPr>
            <a:lvl2pPr marL="386080" indent="0" algn="ctr">
              <a:buNone/>
              <a:defRPr sz="1690"/>
            </a:lvl2pPr>
            <a:lvl3pPr marL="771525" indent="0" algn="ctr">
              <a:buNone/>
              <a:defRPr sz="1520"/>
            </a:lvl3pPr>
            <a:lvl4pPr marL="1157605" indent="0" algn="ctr">
              <a:buNone/>
              <a:defRPr sz="1350"/>
            </a:lvl4pPr>
            <a:lvl5pPr marL="1543050" indent="0" algn="ctr">
              <a:buNone/>
              <a:defRPr sz="1350"/>
            </a:lvl5pPr>
            <a:lvl6pPr marL="1929130" indent="0" algn="ctr">
              <a:buNone/>
              <a:defRPr sz="1350"/>
            </a:lvl6pPr>
            <a:lvl7pPr marL="2314575" indent="0" algn="ctr">
              <a:buNone/>
              <a:defRPr sz="1350"/>
            </a:lvl7pPr>
            <a:lvl8pPr marL="2700655" indent="0" algn="ctr">
              <a:buNone/>
              <a:defRPr sz="1350"/>
            </a:lvl8pPr>
            <a:lvl9pPr marL="3086100" indent="0" algn="ctr">
              <a:buNone/>
              <a:defRPr sz="1350"/>
            </a:lvl9pPr>
          </a:lstStyle>
          <a:p>
            <a:pPr fontAlgn="base"/>
            <a:r>
              <a:rPr lang="zh-CN" altLang="en-US" sz="2025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873" y="1709738"/>
            <a:ext cx="8872538" cy="2852737"/>
          </a:xfrm>
          <a:prstGeom prst="rect">
            <a:avLst/>
          </a:prstGeom>
        </p:spPr>
        <p:txBody>
          <a:bodyPr anchor="b"/>
          <a:lstStyle>
            <a:lvl1pPr>
              <a:defRPr sz="5065"/>
            </a:lvl1pPr>
          </a:lstStyle>
          <a:p>
            <a:pPr fontAlgn="base"/>
            <a:r>
              <a:rPr lang="zh-CN" altLang="en-US" sz="50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1873" y="4589463"/>
            <a:ext cx="887253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386080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2pPr>
            <a:lvl3pPr marL="771525" indent="0">
              <a:buNone/>
              <a:defRPr sz="1520">
                <a:solidFill>
                  <a:schemeClr val="tx1">
                    <a:tint val="75000"/>
                  </a:schemeClr>
                </a:solidFill>
              </a:defRPr>
            </a:lvl3pPr>
            <a:lvl4pPr marL="115760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05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91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5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65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1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2025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8571" y="365125"/>
            <a:ext cx="8872538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01341" y="1778438"/>
            <a:ext cx="4112078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365"/>
            </a:lvl1pPr>
            <a:lvl2pPr marL="386080" indent="0">
              <a:buNone/>
              <a:defRPr sz="2025"/>
            </a:lvl2pPr>
            <a:lvl3pPr marL="771525" indent="0">
              <a:buNone/>
              <a:defRPr sz="1690"/>
            </a:lvl3pPr>
            <a:lvl4pPr marL="1157605" indent="0">
              <a:buNone/>
              <a:defRPr sz="1520"/>
            </a:lvl4pPr>
            <a:lvl5pPr marL="1543050" indent="0">
              <a:buNone/>
              <a:defRPr sz="1520"/>
            </a:lvl5pPr>
            <a:lvl6pPr marL="1929130" indent="0">
              <a:buNone/>
              <a:defRPr sz="1520"/>
            </a:lvl6pPr>
            <a:lvl7pPr marL="2314575" indent="0">
              <a:buNone/>
              <a:defRPr sz="1520"/>
            </a:lvl7pPr>
            <a:lvl8pPr marL="2700655" indent="0">
              <a:buNone/>
              <a:defRPr sz="1520"/>
            </a:lvl8pPr>
            <a:lvl9pPr marL="3086100" indent="0">
              <a:buNone/>
              <a:defRPr sz="1520"/>
            </a:lvl9pPr>
          </a:lstStyle>
          <a:p>
            <a:pPr lvl="0" fontAlgn="base"/>
            <a:r>
              <a:rPr lang="zh-CN" altLang="en-US" sz="236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01341" y="2665379"/>
            <a:ext cx="4112078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279291" y="1778438"/>
            <a:ext cx="4132330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365"/>
            </a:lvl1pPr>
            <a:lvl2pPr marL="386080" indent="0">
              <a:buNone/>
              <a:defRPr sz="2025"/>
            </a:lvl2pPr>
            <a:lvl3pPr marL="771525" indent="0">
              <a:buNone/>
              <a:defRPr sz="1690"/>
            </a:lvl3pPr>
            <a:lvl4pPr marL="1157605" indent="0">
              <a:buNone/>
              <a:defRPr sz="1520"/>
            </a:lvl4pPr>
            <a:lvl5pPr marL="1543050" indent="0">
              <a:buNone/>
              <a:defRPr sz="1520"/>
            </a:lvl5pPr>
            <a:lvl6pPr marL="1929130" indent="0">
              <a:buNone/>
              <a:defRPr sz="1520"/>
            </a:lvl6pPr>
            <a:lvl7pPr marL="2314575" indent="0">
              <a:buNone/>
              <a:defRPr sz="1520"/>
            </a:lvl7pPr>
            <a:lvl8pPr marL="2700655" indent="0">
              <a:buNone/>
              <a:defRPr sz="1520"/>
            </a:lvl8pPr>
            <a:lvl9pPr marL="3086100" indent="0">
              <a:buNone/>
              <a:defRPr sz="1520"/>
            </a:lvl9pPr>
          </a:lstStyle>
          <a:p>
            <a:pPr lvl="0" fontAlgn="base"/>
            <a:r>
              <a:rPr lang="zh-CN" altLang="en-US" sz="236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279291" y="2665379"/>
            <a:ext cx="4132330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73315" y="987425"/>
            <a:ext cx="5207794" cy="4873625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365"/>
            </a:lvl2pPr>
            <a:lvl3pPr>
              <a:defRPr sz="2025"/>
            </a:lvl3pPr>
            <a:lvl4pPr>
              <a:defRPr sz="1690"/>
            </a:lvl4pPr>
            <a:lvl5pPr>
              <a:defRPr sz="1690"/>
            </a:lvl5pPr>
            <a:lvl6pPr>
              <a:defRPr sz="1690"/>
            </a:lvl6pPr>
            <a:lvl7pPr>
              <a:defRPr sz="1690"/>
            </a:lvl7pPr>
            <a:lvl8pPr>
              <a:defRPr sz="1690"/>
            </a:lvl8pPr>
            <a:lvl9pPr>
              <a:defRPr sz="169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z="236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202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9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9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386080" indent="0">
              <a:buNone/>
              <a:defRPr sz="1180"/>
            </a:lvl2pPr>
            <a:lvl3pPr marL="771525" indent="0">
              <a:buNone/>
              <a:defRPr sz="1015"/>
            </a:lvl3pPr>
            <a:lvl4pPr marL="1157605" indent="0">
              <a:buNone/>
              <a:defRPr sz="845"/>
            </a:lvl4pPr>
            <a:lvl5pPr marL="1543050" indent="0">
              <a:buNone/>
              <a:defRPr sz="845"/>
            </a:lvl5pPr>
            <a:lvl6pPr marL="1929130" indent="0">
              <a:buNone/>
              <a:defRPr sz="845"/>
            </a:lvl6pPr>
            <a:lvl7pPr marL="2314575" indent="0">
              <a:buNone/>
              <a:defRPr sz="845"/>
            </a:lvl7pPr>
            <a:lvl8pPr marL="2700655" indent="0">
              <a:buNone/>
              <a:defRPr sz="845"/>
            </a:lvl8pPr>
            <a:lvl9pPr marL="3086100" indent="0">
              <a:buNone/>
              <a:defRPr sz="845"/>
            </a:lvl9pPr>
          </a:lstStyle>
          <a:p>
            <a:pPr lvl="0" fontAlgn="base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514513" cy="1600200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73315" y="457201"/>
            <a:ext cx="5207794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86080" indent="0">
              <a:buNone/>
              <a:defRPr sz="2365"/>
            </a:lvl2pPr>
            <a:lvl3pPr marL="771525" indent="0">
              <a:buNone/>
              <a:defRPr sz="2025"/>
            </a:lvl3pPr>
            <a:lvl4pPr marL="1157605" indent="0">
              <a:buNone/>
              <a:defRPr sz="1690"/>
            </a:lvl4pPr>
            <a:lvl5pPr marL="1543050" indent="0">
              <a:buNone/>
              <a:defRPr sz="1690"/>
            </a:lvl5pPr>
            <a:lvl6pPr marL="1929130" indent="0">
              <a:buNone/>
              <a:defRPr sz="1690"/>
            </a:lvl6pPr>
            <a:lvl7pPr marL="2314575" indent="0">
              <a:buNone/>
              <a:defRPr sz="1690"/>
            </a:lvl7pPr>
            <a:lvl8pPr marL="2700655" indent="0">
              <a:buNone/>
              <a:defRPr sz="1690"/>
            </a:lvl8pPr>
            <a:lvl9pPr marL="3086100" indent="0">
              <a:buNone/>
              <a:defRPr sz="169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51451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90"/>
            </a:lvl1pPr>
            <a:lvl2pPr marL="386080" indent="0">
              <a:buNone/>
              <a:defRPr sz="1520"/>
            </a:lvl2pPr>
            <a:lvl3pPr marL="771525" indent="0">
              <a:buNone/>
              <a:defRPr sz="1350"/>
            </a:lvl3pPr>
            <a:lvl4pPr marL="1157605" indent="0">
              <a:buNone/>
              <a:defRPr sz="1180"/>
            </a:lvl4pPr>
            <a:lvl5pPr marL="1543050" indent="0">
              <a:buNone/>
              <a:defRPr sz="1180"/>
            </a:lvl5pPr>
            <a:lvl6pPr marL="1929130" indent="0">
              <a:buNone/>
              <a:defRPr sz="1180"/>
            </a:lvl6pPr>
            <a:lvl7pPr marL="2314575" indent="0">
              <a:buNone/>
              <a:defRPr sz="1180"/>
            </a:lvl7pPr>
            <a:lvl8pPr marL="2700655" indent="0">
              <a:buNone/>
              <a:defRPr sz="1180"/>
            </a:lvl8pPr>
            <a:lvl9pPr marL="3086100" indent="0">
              <a:buNone/>
              <a:defRPr sz="1180"/>
            </a:lvl9pPr>
          </a:lstStyle>
          <a:p>
            <a:pPr lvl="0" fontAlgn="base"/>
            <a:r>
              <a:rPr lang="zh-CN" altLang="en-US" sz="169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1634" y="365125"/>
            <a:ext cx="2218134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231" y="365125"/>
            <a:ext cx="6525816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  <a:prstGeom prst="rect">
            <a:avLst/>
          </a:prstGeom>
        </p:spPr>
        <p:txBody>
          <a:bodyPr anchor="b"/>
          <a:lstStyle>
            <a:lvl1pPr algn="ctr">
              <a:defRPr sz="5065"/>
            </a:lvl1pPr>
          </a:lstStyle>
          <a:p>
            <a:pPr fontAlgn="base"/>
            <a:r>
              <a:rPr lang="zh-CN" altLang="en-US" sz="50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25"/>
            </a:lvl1pPr>
            <a:lvl2pPr marL="386080" indent="0" algn="ctr">
              <a:buNone/>
              <a:defRPr sz="1690"/>
            </a:lvl2pPr>
            <a:lvl3pPr marL="771525" indent="0" algn="ctr">
              <a:buNone/>
              <a:defRPr sz="1520"/>
            </a:lvl3pPr>
            <a:lvl4pPr marL="1157605" indent="0" algn="ctr">
              <a:buNone/>
              <a:defRPr sz="1350"/>
            </a:lvl4pPr>
            <a:lvl5pPr marL="1543050" indent="0" algn="ctr">
              <a:buNone/>
              <a:defRPr sz="1350"/>
            </a:lvl5pPr>
            <a:lvl6pPr marL="1929130" indent="0" algn="ctr">
              <a:buNone/>
              <a:defRPr sz="1350"/>
            </a:lvl6pPr>
            <a:lvl7pPr marL="2314575" indent="0" algn="ctr">
              <a:buNone/>
              <a:defRPr sz="1350"/>
            </a:lvl7pPr>
            <a:lvl8pPr marL="2700655" indent="0" algn="ctr">
              <a:buNone/>
              <a:defRPr sz="1350"/>
            </a:lvl8pPr>
            <a:lvl9pPr marL="3086100" indent="0" algn="ctr">
              <a:buNone/>
              <a:defRPr sz="1350"/>
            </a:lvl9pPr>
          </a:lstStyle>
          <a:p>
            <a:pPr fontAlgn="base"/>
            <a:r>
              <a:rPr lang="zh-CN" altLang="en-US" sz="2025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873" y="1709738"/>
            <a:ext cx="8872538" cy="2852737"/>
          </a:xfrm>
          <a:prstGeom prst="rect">
            <a:avLst/>
          </a:prstGeom>
        </p:spPr>
        <p:txBody>
          <a:bodyPr anchor="b"/>
          <a:lstStyle>
            <a:lvl1pPr>
              <a:defRPr sz="5065"/>
            </a:lvl1pPr>
          </a:lstStyle>
          <a:p>
            <a:pPr fontAlgn="base"/>
            <a:r>
              <a:rPr lang="zh-CN" altLang="en-US" sz="50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1873" y="4589463"/>
            <a:ext cx="887253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386080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2pPr>
            <a:lvl3pPr marL="771525" indent="0">
              <a:buNone/>
              <a:defRPr sz="1520">
                <a:solidFill>
                  <a:schemeClr val="tx1">
                    <a:tint val="75000"/>
                  </a:schemeClr>
                </a:solidFill>
              </a:defRPr>
            </a:lvl3pPr>
            <a:lvl4pPr marL="115760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05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91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5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65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1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2025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8571" y="365125"/>
            <a:ext cx="8872538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01341" y="1778438"/>
            <a:ext cx="4112078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365"/>
            </a:lvl1pPr>
            <a:lvl2pPr marL="386080" indent="0">
              <a:buNone/>
              <a:defRPr sz="2025"/>
            </a:lvl2pPr>
            <a:lvl3pPr marL="771525" indent="0">
              <a:buNone/>
              <a:defRPr sz="1690"/>
            </a:lvl3pPr>
            <a:lvl4pPr marL="1157605" indent="0">
              <a:buNone/>
              <a:defRPr sz="1520"/>
            </a:lvl4pPr>
            <a:lvl5pPr marL="1543050" indent="0">
              <a:buNone/>
              <a:defRPr sz="1520"/>
            </a:lvl5pPr>
            <a:lvl6pPr marL="1929130" indent="0">
              <a:buNone/>
              <a:defRPr sz="1520"/>
            </a:lvl6pPr>
            <a:lvl7pPr marL="2314575" indent="0">
              <a:buNone/>
              <a:defRPr sz="1520"/>
            </a:lvl7pPr>
            <a:lvl8pPr marL="2700655" indent="0">
              <a:buNone/>
              <a:defRPr sz="1520"/>
            </a:lvl8pPr>
            <a:lvl9pPr marL="3086100" indent="0">
              <a:buNone/>
              <a:defRPr sz="1520"/>
            </a:lvl9pPr>
          </a:lstStyle>
          <a:p>
            <a:pPr lvl="0" fontAlgn="base"/>
            <a:r>
              <a:rPr lang="zh-CN" altLang="en-US" sz="236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01341" y="2665379"/>
            <a:ext cx="4112078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279291" y="1778438"/>
            <a:ext cx="4132330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365"/>
            </a:lvl1pPr>
            <a:lvl2pPr marL="386080" indent="0">
              <a:buNone/>
              <a:defRPr sz="2025"/>
            </a:lvl2pPr>
            <a:lvl3pPr marL="771525" indent="0">
              <a:buNone/>
              <a:defRPr sz="1690"/>
            </a:lvl3pPr>
            <a:lvl4pPr marL="1157605" indent="0">
              <a:buNone/>
              <a:defRPr sz="1520"/>
            </a:lvl4pPr>
            <a:lvl5pPr marL="1543050" indent="0">
              <a:buNone/>
              <a:defRPr sz="1520"/>
            </a:lvl5pPr>
            <a:lvl6pPr marL="1929130" indent="0">
              <a:buNone/>
              <a:defRPr sz="1520"/>
            </a:lvl6pPr>
            <a:lvl7pPr marL="2314575" indent="0">
              <a:buNone/>
              <a:defRPr sz="1520"/>
            </a:lvl7pPr>
            <a:lvl8pPr marL="2700655" indent="0">
              <a:buNone/>
              <a:defRPr sz="1520"/>
            </a:lvl8pPr>
            <a:lvl9pPr marL="3086100" indent="0">
              <a:buNone/>
              <a:defRPr sz="1520"/>
            </a:lvl9pPr>
          </a:lstStyle>
          <a:p>
            <a:pPr lvl="0" fontAlgn="base"/>
            <a:r>
              <a:rPr lang="zh-CN" altLang="en-US" sz="236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279291" y="2665379"/>
            <a:ext cx="4132330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873" y="1709738"/>
            <a:ext cx="8872538" cy="2852737"/>
          </a:xfrm>
          <a:prstGeom prst="rect">
            <a:avLst/>
          </a:prstGeom>
        </p:spPr>
        <p:txBody>
          <a:bodyPr anchor="b"/>
          <a:lstStyle>
            <a:lvl1pPr>
              <a:defRPr sz="5065"/>
            </a:lvl1pPr>
          </a:lstStyle>
          <a:p>
            <a:pPr fontAlgn="base"/>
            <a:r>
              <a:rPr lang="zh-CN" altLang="en-US" sz="50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1873" y="4589463"/>
            <a:ext cx="887253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386080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2pPr>
            <a:lvl3pPr marL="771525" indent="0">
              <a:buNone/>
              <a:defRPr sz="1520">
                <a:solidFill>
                  <a:schemeClr val="tx1">
                    <a:tint val="75000"/>
                  </a:schemeClr>
                </a:solidFill>
              </a:defRPr>
            </a:lvl3pPr>
            <a:lvl4pPr marL="115760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05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91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5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65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1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2025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73315" y="987425"/>
            <a:ext cx="5207794" cy="4873625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365"/>
            </a:lvl2pPr>
            <a:lvl3pPr>
              <a:defRPr sz="2025"/>
            </a:lvl3pPr>
            <a:lvl4pPr>
              <a:defRPr sz="1690"/>
            </a:lvl4pPr>
            <a:lvl5pPr>
              <a:defRPr sz="1690"/>
            </a:lvl5pPr>
            <a:lvl6pPr>
              <a:defRPr sz="1690"/>
            </a:lvl6pPr>
            <a:lvl7pPr>
              <a:defRPr sz="1690"/>
            </a:lvl7pPr>
            <a:lvl8pPr>
              <a:defRPr sz="1690"/>
            </a:lvl8pPr>
            <a:lvl9pPr>
              <a:defRPr sz="169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z="236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202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9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9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386080" indent="0">
              <a:buNone/>
              <a:defRPr sz="1180"/>
            </a:lvl2pPr>
            <a:lvl3pPr marL="771525" indent="0">
              <a:buNone/>
              <a:defRPr sz="1015"/>
            </a:lvl3pPr>
            <a:lvl4pPr marL="1157605" indent="0">
              <a:buNone/>
              <a:defRPr sz="845"/>
            </a:lvl4pPr>
            <a:lvl5pPr marL="1543050" indent="0">
              <a:buNone/>
              <a:defRPr sz="845"/>
            </a:lvl5pPr>
            <a:lvl6pPr marL="1929130" indent="0">
              <a:buNone/>
              <a:defRPr sz="845"/>
            </a:lvl6pPr>
            <a:lvl7pPr marL="2314575" indent="0">
              <a:buNone/>
              <a:defRPr sz="845"/>
            </a:lvl7pPr>
            <a:lvl8pPr marL="2700655" indent="0">
              <a:buNone/>
              <a:defRPr sz="845"/>
            </a:lvl8pPr>
            <a:lvl9pPr marL="3086100" indent="0">
              <a:buNone/>
              <a:defRPr sz="845"/>
            </a:lvl9pPr>
          </a:lstStyle>
          <a:p>
            <a:pPr lvl="0" fontAlgn="base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514513" cy="1600200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73315" y="457201"/>
            <a:ext cx="5207794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86080" indent="0">
              <a:buNone/>
              <a:defRPr sz="2365"/>
            </a:lvl2pPr>
            <a:lvl3pPr marL="771525" indent="0">
              <a:buNone/>
              <a:defRPr sz="2025"/>
            </a:lvl3pPr>
            <a:lvl4pPr marL="1157605" indent="0">
              <a:buNone/>
              <a:defRPr sz="1690"/>
            </a:lvl4pPr>
            <a:lvl5pPr marL="1543050" indent="0">
              <a:buNone/>
              <a:defRPr sz="1690"/>
            </a:lvl5pPr>
            <a:lvl6pPr marL="1929130" indent="0">
              <a:buNone/>
              <a:defRPr sz="1690"/>
            </a:lvl6pPr>
            <a:lvl7pPr marL="2314575" indent="0">
              <a:buNone/>
              <a:defRPr sz="1690"/>
            </a:lvl7pPr>
            <a:lvl8pPr marL="2700655" indent="0">
              <a:buNone/>
              <a:defRPr sz="1690"/>
            </a:lvl8pPr>
            <a:lvl9pPr marL="3086100" indent="0">
              <a:buNone/>
              <a:defRPr sz="169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51451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90"/>
            </a:lvl1pPr>
            <a:lvl2pPr marL="386080" indent="0">
              <a:buNone/>
              <a:defRPr sz="1520"/>
            </a:lvl2pPr>
            <a:lvl3pPr marL="771525" indent="0">
              <a:buNone/>
              <a:defRPr sz="1350"/>
            </a:lvl3pPr>
            <a:lvl4pPr marL="1157605" indent="0">
              <a:buNone/>
              <a:defRPr sz="1180"/>
            </a:lvl4pPr>
            <a:lvl5pPr marL="1543050" indent="0">
              <a:buNone/>
              <a:defRPr sz="1180"/>
            </a:lvl5pPr>
            <a:lvl6pPr marL="1929130" indent="0">
              <a:buNone/>
              <a:defRPr sz="1180"/>
            </a:lvl6pPr>
            <a:lvl7pPr marL="2314575" indent="0">
              <a:buNone/>
              <a:defRPr sz="1180"/>
            </a:lvl7pPr>
            <a:lvl8pPr marL="2700655" indent="0">
              <a:buNone/>
              <a:defRPr sz="1180"/>
            </a:lvl8pPr>
            <a:lvl9pPr marL="3086100" indent="0">
              <a:buNone/>
              <a:defRPr sz="1180"/>
            </a:lvl9pPr>
          </a:lstStyle>
          <a:p>
            <a:pPr lvl="0" fontAlgn="base"/>
            <a:r>
              <a:rPr lang="zh-CN" altLang="en-US" sz="169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1634" y="365125"/>
            <a:ext cx="2218134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231" y="365125"/>
            <a:ext cx="6525816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8571" y="365125"/>
            <a:ext cx="8872538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01341" y="1778438"/>
            <a:ext cx="4112078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365"/>
            </a:lvl1pPr>
            <a:lvl2pPr marL="386080" indent="0">
              <a:buNone/>
              <a:defRPr sz="2025"/>
            </a:lvl2pPr>
            <a:lvl3pPr marL="771525" indent="0">
              <a:buNone/>
              <a:defRPr sz="1690"/>
            </a:lvl3pPr>
            <a:lvl4pPr marL="1157605" indent="0">
              <a:buNone/>
              <a:defRPr sz="1520"/>
            </a:lvl4pPr>
            <a:lvl5pPr marL="1543050" indent="0">
              <a:buNone/>
              <a:defRPr sz="1520"/>
            </a:lvl5pPr>
            <a:lvl6pPr marL="1929130" indent="0">
              <a:buNone/>
              <a:defRPr sz="1520"/>
            </a:lvl6pPr>
            <a:lvl7pPr marL="2314575" indent="0">
              <a:buNone/>
              <a:defRPr sz="1520"/>
            </a:lvl7pPr>
            <a:lvl8pPr marL="2700655" indent="0">
              <a:buNone/>
              <a:defRPr sz="1520"/>
            </a:lvl8pPr>
            <a:lvl9pPr marL="3086100" indent="0">
              <a:buNone/>
              <a:defRPr sz="1520"/>
            </a:lvl9pPr>
          </a:lstStyle>
          <a:p>
            <a:pPr lvl="0" fontAlgn="base"/>
            <a:r>
              <a:rPr lang="zh-CN" altLang="en-US" sz="236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01341" y="2665379"/>
            <a:ext cx="4112078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279291" y="1778438"/>
            <a:ext cx="4132330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365"/>
            </a:lvl1pPr>
            <a:lvl2pPr marL="386080" indent="0">
              <a:buNone/>
              <a:defRPr sz="2025"/>
            </a:lvl2pPr>
            <a:lvl3pPr marL="771525" indent="0">
              <a:buNone/>
              <a:defRPr sz="1690"/>
            </a:lvl3pPr>
            <a:lvl4pPr marL="1157605" indent="0">
              <a:buNone/>
              <a:defRPr sz="1520"/>
            </a:lvl4pPr>
            <a:lvl5pPr marL="1543050" indent="0">
              <a:buNone/>
              <a:defRPr sz="1520"/>
            </a:lvl5pPr>
            <a:lvl6pPr marL="1929130" indent="0">
              <a:buNone/>
              <a:defRPr sz="1520"/>
            </a:lvl6pPr>
            <a:lvl7pPr marL="2314575" indent="0">
              <a:buNone/>
              <a:defRPr sz="1520"/>
            </a:lvl7pPr>
            <a:lvl8pPr marL="2700655" indent="0">
              <a:buNone/>
              <a:defRPr sz="1520"/>
            </a:lvl8pPr>
            <a:lvl9pPr marL="3086100" indent="0">
              <a:buNone/>
              <a:defRPr sz="1520"/>
            </a:lvl9pPr>
          </a:lstStyle>
          <a:p>
            <a:pPr lvl="0" fontAlgn="base"/>
            <a:r>
              <a:rPr lang="zh-CN" altLang="en-US" sz="236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279291" y="2665379"/>
            <a:ext cx="4132330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73315" y="987425"/>
            <a:ext cx="5207794" cy="4873625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365"/>
            </a:lvl2pPr>
            <a:lvl3pPr>
              <a:defRPr sz="2025"/>
            </a:lvl3pPr>
            <a:lvl4pPr>
              <a:defRPr sz="1690"/>
            </a:lvl4pPr>
            <a:lvl5pPr>
              <a:defRPr sz="1690"/>
            </a:lvl5pPr>
            <a:lvl6pPr>
              <a:defRPr sz="1690"/>
            </a:lvl6pPr>
            <a:lvl7pPr>
              <a:defRPr sz="1690"/>
            </a:lvl7pPr>
            <a:lvl8pPr>
              <a:defRPr sz="1690"/>
            </a:lvl8pPr>
            <a:lvl9pPr>
              <a:defRPr sz="169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z="236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202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9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9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386080" indent="0">
              <a:buNone/>
              <a:defRPr sz="1180"/>
            </a:lvl2pPr>
            <a:lvl3pPr marL="771525" indent="0">
              <a:buNone/>
              <a:defRPr sz="1015"/>
            </a:lvl3pPr>
            <a:lvl4pPr marL="1157605" indent="0">
              <a:buNone/>
              <a:defRPr sz="845"/>
            </a:lvl4pPr>
            <a:lvl5pPr marL="1543050" indent="0">
              <a:buNone/>
              <a:defRPr sz="845"/>
            </a:lvl5pPr>
            <a:lvl6pPr marL="1929130" indent="0">
              <a:buNone/>
              <a:defRPr sz="845"/>
            </a:lvl6pPr>
            <a:lvl7pPr marL="2314575" indent="0">
              <a:buNone/>
              <a:defRPr sz="845"/>
            </a:lvl7pPr>
            <a:lvl8pPr marL="2700655" indent="0">
              <a:buNone/>
              <a:defRPr sz="845"/>
            </a:lvl8pPr>
            <a:lvl9pPr marL="3086100" indent="0">
              <a:buNone/>
              <a:defRPr sz="845"/>
            </a:lvl9pPr>
          </a:lstStyle>
          <a:p>
            <a:pPr lvl="0" fontAlgn="base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514513" cy="1600200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73315" y="457201"/>
            <a:ext cx="5207794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86080" indent="0">
              <a:buNone/>
              <a:defRPr sz="2365"/>
            </a:lvl2pPr>
            <a:lvl3pPr marL="771525" indent="0">
              <a:buNone/>
              <a:defRPr sz="2025"/>
            </a:lvl3pPr>
            <a:lvl4pPr marL="1157605" indent="0">
              <a:buNone/>
              <a:defRPr sz="1690"/>
            </a:lvl4pPr>
            <a:lvl5pPr marL="1543050" indent="0">
              <a:buNone/>
              <a:defRPr sz="1690"/>
            </a:lvl5pPr>
            <a:lvl6pPr marL="1929130" indent="0">
              <a:buNone/>
              <a:defRPr sz="1690"/>
            </a:lvl6pPr>
            <a:lvl7pPr marL="2314575" indent="0">
              <a:buNone/>
              <a:defRPr sz="1690"/>
            </a:lvl7pPr>
            <a:lvl8pPr marL="2700655" indent="0">
              <a:buNone/>
              <a:defRPr sz="1690"/>
            </a:lvl8pPr>
            <a:lvl9pPr marL="3086100" indent="0">
              <a:buNone/>
              <a:defRPr sz="169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51451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90"/>
            </a:lvl1pPr>
            <a:lvl2pPr marL="386080" indent="0">
              <a:buNone/>
              <a:defRPr sz="1520"/>
            </a:lvl2pPr>
            <a:lvl3pPr marL="771525" indent="0">
              <a:buNone/>
              <a:defRPr sz="1350"/>
            </a:lvl3pPr>
            <a:lvl4pPr marL="1157605" indent="0">
              <a:buNone/>
              <a:defRPr sz="1180"/>
            </a:lvl4pPr>
            <a:lvl5pPr marL="1543050" indent="0">
              <a:buNone/>
              <a:defRPr sz="1180"/>
            </a:lvl5pPr>
            <a:lvl6pPr marL="1929130" indent="0">
              <a:buNone/>
              <a:defRPr sz="1180"/>
            </a:lvl6pPr>
            <a:lvl7pPr marL="2314575" indent="0">
              <a:buNone/>
              <a:defRPr sz="1180"/>
            </a:lvl7pPr>
            <a:lvl8pPr marL="2700655" indent="0">
              <a:buNone/>
              <a:defRPr sz="1180"/>
            </a:lvl8pPr>
            <a:lvl9pPr marL="3086100" indent="0">
              <a:buNone/>
              <a:defRPr sz="1180"/>
            </a:lvl9pPr>
          </a:lstStyle>
          <a:p>
            <a:pPr lvl="0" fontAlgn="base"/>
            <a:r>
              <a:rPr lang="zh-CN" altLang="en-US" sz="169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直接连接符 2"/>
          <p:cNvCxnSpPr/>
          <p:nvPr userDrawn="1"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2616BDE-B35B-4C50-9931-B4CED99CB5F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548166" y="202659"/>
            <a:ext cx="2419747" cy="4710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67105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4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1950" lvl="0" indent="-361950" algn="l" defTabSz="967105" eaLnBrk="0" fontAlgn="base" latinLnBrk="0" hangingPunct="0">
        <a:spcBef>
          <a:spcPct val="20000"/>
        </a:spcBef>
        <a:spcAft>
          <a:spcPct val="0"/>
        </a:spcAft>
        <a:buChar char="•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86130" lvl="1" indent="-303530" algn="l" defTabSz="967105" eaLnBrk="0" fontAlgn="base" latinLnBrk="0" hangingPunct="0">
        <a:spcBef>
          <a:spcPct val="20000"/>
        </a:spcBef>
        <a:spcAft>
          <a:spcPct val="0"/>
        </a:spcAft>
        <a:buChar char="–"/>
        <a:defRPr sz="2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08405" lvl="2" indent="-241300" algn="l" defTabSz="967105" eaLnBrk="0" fontAlgn="base" latinLnBrk="0" hangingPunct="0">
        <a:spcBef>
          <a:spcPct val="20000"/>
        </a:spcBef>
        <a:spcAft>
          <a:spcPct val="0"/>
        </a:spcAft>
        <a:buChar char="•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92275" lvl="3" indent="-241300" algn="l" defTabSz="967105" eaLnBrk="0" fontAlgn="base" latinLnBrk="0" hangingPunct="0"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76780" lvl="4" indent="-241300" algn="l" defTabSz="967105" eaLnBrk="0" fontAlgn="base" latinLnBrk="0" hangingPunct="0">
        <a:spcBef>
          <a:spcPct val="20000"/>
        </a:spcBef>
        <a:spcAft>
          <a:spcPct val="0"/>
        </a:spcAft>
        <a:buChar char="»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67105" eaLnBrk="0" fontAlgn="base" latinLnBrk="0" hangingPunct="0">
        <a:spcBef>
          <a:spcPct val="20000"/>
        </a:spcBef>
        <a:spcAft>
          <a:spcPct val="0"/>
        </a:spcAft>
        <a:buChar char="»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67105" eaLnBrk="0" fontAlgn="base" latinLnBrk="0" hangingPunct="0">
        <a:spcBef>
          <a:spcPct val="20000"/>
        </a:spcBef>
        <a:spcAft>
          <a:spcPct val="0"/>
        </a:spcAft>
        <a:buChar char="»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67105" eaLnBrk="0" fontAlgn="base" latinLnBrk="0" hangingPunct="0">
        <a:spcBef>
          <a:spcPct val="20000"/>
        </a:spcBef>
        <a:spcAft>
          <a:spcPct val="0"/>
        </a:spcAft>
        <a:buChar char="»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67105" eaLnBrk="0" fontAlgn="base" latinLnBrk="0" hangingPunct="0">
        <a:spcBef>
          <a:spcPct val="20000"/>
        </a:spcBef>
        <a:spcAft>
          <a:spcPct val="0"/>
        </a:spcAft>
        <a:buChar char="»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7DFBBE9-F60B-4EBD-A617-A4BE8F2C598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548166" y="202659"/>
            <a:ext cx="2419747" cy="4710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67105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4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1950" lvl="0" indent="-361950" algn="l" defTabSz="967105" eaLnBrk="0" fontAlgn="base" latinLnBrk="0" hangingPunct="0">
        <a:spcBef>
          <a:spcPct val="20000"/>
        </a:spcBef>
        <a:spcAft>
          <a:spcPct val="0"/>
        </a:spcAft>
        <a:buChar char="•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86130" lvl="1" indent="-303530" algn="l" defTabSz="967105" eaLnBrk="0" fontAlgn="base" latinLnBrk="0" hangingPunct="0">
        <a:spcBef>
          <a:spcPct val="20000"/>
        </a:spcBef>
        <a:spcAft>
          <a:spcPct val="0"/>
        </a:spcAft>
        <a:buChar char="–"/>
        <a:defRPr sz="2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08405" lvl="2" indent="-241300" algn="l" defTabSz="967105" eaLnBrk="0" fontAlgn="base" latinLnBrk="0" hangingPunct="0">
        <a:spcBef>
          <a:spcPct val="20000"/>
        </a:spcBef>
        <a:spcAft>
          <a:spcPct val="0"/>
        </a:spcAft>
        <a:buChar char="•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92275" lvl="3" indent="-241300" algn="l" defTabSz="967105" eaLnBrk="0" fontAlgn="base" latinLnBrk="0" hangingPunct="0"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76780" lvl="4" indent="-241300" algn="l" defTabSz="967105" eaLnBrk="0" fontAlgn="base" latinLnBrk="0" hangingPunct="0">
        <a:spcBef>
          <a:spcPct val="20000"/>
        </a:spcBef>
        <a:spcAft>
          <a:spcPct val="0"/>
        </a:spcAft>
        <a:buChar char="»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67105" eaLnBrk="0" fontAlgn="base" latinLnBrk="0" hangingPunct="0">
        <a:spcBef>
          <a:spcPct val="20000"/>
        </a:spcBef>
        <a:spcAft>
          <a:spcPct val="0"/>
        </a:spcAft>
        <a:buChar char="»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67105" eaLnBrk="0" fontAlgn="base" latinLnBrk="0" hangingPunct="0">
        <a:spcBef>
          <a:spcPct val="20000"/>
        </a:spcBef>
        <a:spcAft>
          <a:spcPct val="0"/>
        </a:spcAft>
        <a:buChar char="»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67105" eaLnBrk="0" fontAlgn="base" latinLnBrk="0" hangingPunct="0">
        <a:spcBef>
          <a:spcPct val="20000"/>
        </a:spcBef>
        <a:spcAft>
          <a:spcPct val="0"/>
        </a:spcAft>
        <a:buChar char="»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67105" eaLnBrk="0" fontAlgn="base" latinLnBrk="0" hangingPunct="0">
        <a:spcBef>
          <a:spcPct val="20000"/>
        </a:spcBef>
        <a:spcAft>
          <a:spcPct val="0"/>
        </a:spcAft>
        <a:buChar char="»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C54D5E9-C54B-4D39-A704-04B7C5A7484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548166" y="202659"/>
            <a:ext cx="2419747" cy="4710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67105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4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1950" lvl="0" indent="-361950" algn="l" defTabSz="967105" eaLnBrk="0" fontAlgn="base" latinLnBrk="0" hangingPunct="0">
        <a:spcBef>
          <a:spcPct val="20000"/>
        </a:spcBef>
        <a:spcAft>
          <a:spcPct val="0"/>
        </a:spcAft>
        <a:buChar char="•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86130" lvl="1" indent="-303530" algn="l" defTabSz="967105" eaLnBrk="0" fontAlgn="base" latinLnBrk="0" hangingPunct="0">
        <a:spcBef>
          <a:spcPct val="20000"/>
        </a:spcBef>
        <a:spcAft>
          <a:spcPct val="0"/>
        </a:spcAft>
        <a:buChar char="–"/>
        <a:defRPr sz="2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08405" lvl="2" indent="-241300" algn="l" defTabSz="967105" eaLnBrk="0" fontAlgn="base" latinLnBrk="0" hangingPunct="0">
        <a:spcBef>
          <a:spcPct val="20000"/>
        </a:spcBef>
        <a:spcAft>
          <a:spcPct val="0"/>
        </a:spcAft>
        <a:buChar char="•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92275" lvl="3" indent="-241300" algn="l" defTabSz="967105" eaLnBrk="0" fontAlgn="base" latinLnBrk="0" hangingPunct="0"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76780" lvl="4" indent="-241300" algn="l" defTabSz="967105" eaLnBrk="0" fontAlgn="base" latinLnBrk="0" hangingPunct="0">
        <a:spcBef>
          <a:spcPct val="20000"/>
        </a:spcBef>
        <a:spcAft>
          <a:spcPct val="0"/>
        </a:spcAft>
        <a:buChar char="»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67105" eaLnBrk="0" fontAlgn="base" latinLnBrk="0" hangingPunct="0">
        <a:spcBef>
          <a:spcPct val="20000"/>
        </a:spcBef>
        <a:spcAft>
          <a:spcPct val="0"/>
        </a:spcAft>
        <a:buChar char="»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67105" eaLnBrk="0" fontAlgn="base" latinLnBrk="0" hangingPunct="0">
        <a:spcBef>
          <a:spcPct val="20000"/>
        </a:spcBef>
        <a:spcAft>
          <a:spcPct val="0"/>
        </a:spcAft>
        <a:buChar char="»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67105" eaLnBrk="0" fontAlgn="base" latinLnBrk="0" hangingPunct="0">
        <a:spcBef>
          <a:spcPct val="20000"/>
        </a:spcBef>
        <a:spcAft>
          <a:spcPct val="0"/>
        </a:spcAft>
        <a:buChar char="»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67105" eaLnBrk="0" fontAlgn="base" latinLnBrk="0" hangingPunct="0">
        <a:spcBef>
          <a:spcPct val="20000"/>
        </a:spcBef>
        <a:spcAft>
          <a:spcPct val="0"/>
        </a:spcAft>
        <a:buChar char="»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moa.gxnu.edu.cn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xnu.edu.cn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moa.gxnu.edu.cn/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oa.gxnu.edu.c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a.chinalin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/>
          <p:nvPr/>
        </p:nvSpPr>
        <p:spPr>
          <a:xfrm>
            <a:off x="0" y="2071688"/>
            <a:ext cx="1028700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 defTabSz="527050"/>
            <a:r>
              <a:rPr lang="zh-CN" altLang="en-US" sz="4800" b="1" dirty="0" smtClean="0">
                <a:latin typeface="微软雅黑" panose="020B0503020204020204" pitchFamily="2" charset="-122"/>
                <a:ea typeface="微软雅黑" panose="020B0503020204020204" pitchFamily="2" charset="-122"/>
                <a:sym typeface="Arial" panose="020B0604020202020204" pitchFamily="34" charset="0"/>
              </a:rPr>
              <a:t>广西师范大学新办公</a:t>
            </a:r>
            <a:r>
              <a:rPr lang="en-US" altLang="zh-CN" sz="4800" b="1" dirty="0" smtClean="0">
                <a:latin typeface="微软雅黑" panose="020B0503020204020204" pitchFamily="2" charset="-122"/>
                <a:ea typeface="微软雅黑" panose="020B0503020204020204" pitchFamily="2" charset="-122"/>
                <a:sym typeface="Arial" panose="020B0604020202020204" pitchFamily="34" charset="0"/>
              </a:rPr>
              <a:t>OA</a:t>
            </a:r>
            <a:r>
              <a:rPr lang="zh-CN" altLang="en-US" sz="4800" b="1" dirty="0" smtClean="0">
                <a:latin typeface="微软雅黑" panose="020B0503020204020204" pitchFamily="2" charset="-122"/>
                <a:ea typeface="微软雅黑" panose="020B0503020204020204" pitchFamily="2" charset="-122"/>
                <a:sym typeface="Arial" panose="020B0604020202020204" pitchFamily="34" charset="0"/>
              </a:rPr>
              <a:t>系统</a:t>
            </a:r>
            <a:endParaRPr lang="en-US" altLang="zh-CN" sz="4800" b="1" dirty="0" smtClean="0">
              <a:latin typeface="微软雅黑" panose="020B0503020204020204" pitchFamily="2" charset="-122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lvl="0" algn="ctr" defTabSz="527050"/>
            <a:r>
              <a:rPr lang="zh-CN" altLang="en-US" sz="4800" b="1" dirty="0" smtClean="0">
                <a:latin typeface="微软雅黑" panose="020B0503020204020204" pitchFamily="2" charset="-122"/>
                <a:ea typeface="微软雅黑" panose="020B0503020204020204" pitchFamily="2" charset="-122"/>
                <a:sym typeface="Arial" panose="020B0604020202020204" pitchFamily="34" charset="0"/>
              </a:rPr>
              <a:t>使用</a:t>
            </a:r>
            <a:r>
              <a:rPr lang="zh-CN" altLang="en-US" sz="4800" b="1" dirty="0" smtClean="0">
                <a:latin typeface="微软雅黑" panose="020B0503020204020204" pitchFamily="2" charset="-122"/>
                <a:ea typeface="微软雅黑" panose="020B0503020204020204" pitchFamily="2" charset="-122"/>
                <a:sym typeface="Arial" panose="020B0604020202020204" pitchFamily="34" charset="0"/>
              </a:rPr>
              <a:t>手册（收发文用户）</a:t>
            </a:r>
            <a:endParaRPr lang="zh-CN" altLang="en-US" sz="4800" b="1" dirty="0">
              <a:latin typeface="微软雅黑" panose="020B0503020204020204" pitchFamily="2" charset="-122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5363" name="Text Box 3"/>
          <p:cNvSpPr txBox="1"/>
          <p:nvPr/>
        </p:nvSpPr>
        <p:spPr>
          <a:xfrm>
            <a:off x="0" y="5588970"/>
            <a:ext cx="10287000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 defTabSz="527050"/>
            <a:r>
              <a:rPr lang="zh-CN" altLang="en-US" sz="2100" dirty="0">
                <a:latin typeface="微软雅黑" panose="020B0503020204020204" pitchFamily="2" charset="-122"/>
                <a:ea typeface="微软雅黑" panose="020B0503020204020204" pitchFamily="2" charset="-122"/>
              </a:rPr>
              <a:t>为您开启 协同办公 大门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863B609-F3C6-4927-83A8-046D6B7C4E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1511" y="4027000"/>
            <a:ext cx="1300295" cy="69814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77000" endPos="65000" dist="50800" dir="5400000" sy="-100000" algn="bl" rotWithShape="0"/>
            <a:softEdge rad="762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 descr="浅色横线"/>
          <p:cNvSpPr>
            <a:spLocks noChangeArrowheads="1"/>
          </p:cNvSpPr>
          <p:nvPr/>
        </p:nvSpPr>
        <p:spPr bwMode="auto">
          <a:xfrm>
            <a:off x="258071" y="1511592"/>
            <a:ext cx="9538809" cy="85725"/>
          </a:xfrm>
          <a:prstGeom prst="rect">
            <a:avLst/>
          </a:prstGeom>
          <a:pattFill prst="ltHorz">
            <a:fgClr>
              <a:schemeClr val="bg1"/>
            </a:fgClr>
            <a:bgClr>
              <a:srgbClr val="8C2532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2138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20F5EFC-30AB-480D-9B40-9CEF72C339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921" y="1845242"/>
            <a:ext cx="1023467" cy="102346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F7629FD0-083E-4891-8157-9995DFF0C5DA}"/>
              </a:ext>
            </a:extLst>
          </p:cNvPr>
          <p:cNvSpPr/>
          <p:nvPr/>
        </p:nvSpPr>
        <p:spPr>
          <a:xfrm>
            <a:off x="0" y="978119"/>
            <a:ext cx="10287000" cy="42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algn="ctr">
              <a:buSzPct val="50000"/>
              <a:defRPr/>
            </a:pPr>
            <a:r>
              <a:rPr lang="en-US" altLang="zh-CN" sz="2138" dirty="0"/>
              <a:t>APP</a:t>
            </a:r>
            <a:r>
              <a:rPr lang="zh-CN" altLang="en-US" sz="2138" dirty="0"/>
              <a:t>（</a:t>
            </a:r>
            <a:r>
              <a:rPr lang="en-US" altLang="zh-CN" sz="2138" dirty="0"/>
              <a:t>E-Mobile</a:t>
            </a:r>
            <a:r>
              <a:rPr lang="zh-CN" altLang="en-US" sz="2138" dirty="0"/>
              <a:t>）服务器：</a:t>
            </a:r>
            <a:r>
              <a:rPr lang="en-US" altLang="zh-CN" sz="2000" dirty="0">
                <a:solidFill>
                  <a:srgbClr val="FF0000"/>
                </a:solidFill>
              </a:rPr>
              <a:t>https://moa.gxnu.edu.cn</a:t>
            </a:r>
            <a:endParaRPr kumimoji="1" lang="en-US" altLang="zh-CN" sz="2138" b="1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1112BEC-C228-48C9-BC52-EA9C0C9BF09C}"/>
              </a:ext>
            </a:extLst>
          </p:cNvPr>
          <p:cNvSpPr/>
          <p:nvPr/>
        </p:nvSpPr>
        <p:spPr>
          <a:xfrm>
            <a:off x="5910571" y="4681475"/>
            <a:ext cx="2840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algn="ctr">
              <a:buSzPct val="50000"/>
              <a:defRPr/>
            </a:pPr>
            <a:r>
              <a:rPr kumimoji="1" lang="zh-CN" altLang="en-US" sz="1800" b="1" dirty="0">
                <a:solidFill>
                  <a:srgbClr val="FF0000"/>
                </a:solidFill>
              </a:rPr>
              <a:t>输入</a:t>
            </a:r>
            <a:r>
              <a:rPr lang="en-US" altLang="zh-CN" sz="1800" dirty="0">
                <a:solidFill>
                  <a:srgbClr val="FF0000"/>
                </a:solidFill>
                <a:hlinkClick r:id="rId4"/>
              </a:rPr>
              <a:t>https://moa.gxnu.edu.cn</a:t>
            </a:r>
            <a:r>
              <a:rPr lang="zh-CN" altLang="en-US" sz="1800" dirty="0">
                <a:solidFill>
                  <a:srgbClr val="FF0000"/>
                </a:solidFill>
              </a:rPr>
              <a:t>服务器地址</a:t>
            </a:r>
            <a:endParaRPr kumimoji="1" lang="en-US" altLang="zh-CN" sz="1800" b="1" dirty="0">
              <a:solidFill>
                <a:srgbClr val="FF0000"/>
              </a:solidFill>
            </a:endParaRPr>
          </a:p>
        </p:txBody>
      </p:sp>
      <p:cxnSp>
        <p:nvCxnSpPr>
          <p:cNvPr id="15" name="直接连接符 2">
            <a:extLst>
              <a:ext uri="{FF2B5EF4-FFF2-40B4-BE49-F238E27FC236}">
                <a16:creationId xmlns:a16="http://schemas.microsoft.com/office/drawing/2014/main" xmlns="" id="{032682AD-0761-4F94-B6FE-D6A5D693147B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2BFAB8F-5348-4FD8-839B-09BA24C0ED4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99284" y="1855691"/>
            <a:ext cx="2240988" cy="423713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E61C77F-8194-40E3-8CA6-6066B904D2B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67636" y="1796145"/>
            <a:ext cx="3251845" cy="288533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03BA21AC-5D6C-49F9-9AB3-5CA76B0A0B64}"/>
              </a:ext>
            </a:extLst>
          </p:cNvPr>
          <p:cNvSpPr txBox="1"/>
          <p:nvPr/>
        </p:nvSpPr>
        <p:spPr>
          <a:xfrm>
            <a:off x="552100" y="3861048"/>
            <a:ext cx="24186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>
              <a:buSzPct val="50000"/>
              <a:defRPr/>
            </a:pPr>
            <a:r>
              <a:rPr kumimoji="1" lang="zh-CN" altLang="en-US" sz="2000" b="1" dirty="0">
                <a:solidFill>
                  <a:srgbClr val="FF0000"/>
                </a:solidFill>
              </a:rPr>
              <a:t>账号：工号</a:t>
            </a:r>
            <a:endParaRPr kumimoji="1" lang="en-US" altLang="zh-CN" sz="2000" b="1" dirty="0">
              <a:solidFill>
                <a:srgbClr val="FF0000"/>
              </a:solidFill>
            </a:endParaRPr>
          </a:p>
          <a:p>
            <a:pPr marL="214313">
              <a:buSzPct val="50000"/>
              <a:defRPr/>
            </a:pPr>
            <a:r>
              <a:rPr kumimoji="1" lang="zh-CN" altLang="en-US" sz="2000" b="1" dirty="0">
                <a:solidFill>
                  <a:srgbClr val="FF0000"/>
                </a:solidFill>
              </a:rPr>
              <a:t>密码：</a:t>
            </a:r>
            <a:r>
              <a:rPr kumimoji="1" lang="en-US" altLang="zh-CN" sz="2000" b="1" dirty="0">
                <a:solidFill>
                  <a:srgbClr val="FF0000"/>
                </a:solidFill>
              </a:rPr>
              <a:t>1</a:t>
            </a:r>
            <a:r>
              <a:rPr kumimoji="1" lang="zh-CN" altLang="en-US" sz="2000" b="1" dirty="0">
                <a:solidFill>
                  <a:srgbClr val="FF0000"/>
                </a:solidFill>
              </a:rPr>
              <a:t>（默认）</a:t>
            </a:r>
            <a:endParaRPr kumimoji="1"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873337C4-E4D8-49EB-B37D-C6DFAAE6F554}"/>
              </a:ext>
            </a:extLst>
          </p:cNvPr>
          <p:cNvSpPr txBox="1"/>
          <p:nvPr/>
        </p:nvSpPr>
        <p:spPr>
          <a:xfrm>
            <a:off x="350841" y="261045"/>
            <a:ext cx="2539104" cy="473478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移动办公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EBD32C1E-AB89-4441-AE31-20DCC4F00DEB}"/>
              </a:ext>
            </a:extLst>
          </p:cNvPr>
          <p:cNvSpPr txBox="1"/>
          <p:nvPr/>
        </p:nvSpPr>
        <p:spPr>
          <a:xfrm>
            <a:off x="2798807" y="306789"/>
            <a:ext cx="5144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214313">
              <a:buSzPct val="50000"/>
              <a:buFont typeface="Wingdings" pitchFamily="2" charset="2"/>
              <a:buChar char="u"/>
              <a:defRPr/>
            </a:pPr>
            <a:r>
              <a:rPr kumimoji="1" lang="en-US" altLang="zh-CN" sz="1800" b="1" dirty="0"/>
              <a:t>APP</a:t>
            </a:r>
            <a:r>
              <a:rPr kumimoji="1" lang="zh-CN" altLang="en-US" sz="1800" b="1" dirty="0"/>
              <a:t>登录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88174923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2">
            <a:extLst>
              <a:ext uri="{FF2B5EF4-FFF2-40B4-BE49-F238E27FC236}">
                <a16:creationId xmlns:a16="http://schemas.microsoft.com/office/drawing/2014/main" xmlns="" id="{271E4D47-A555-4234-A535-708F921E9390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55641E27-F257-4B0C-891B-3003FE55770D}"/>
              </a:ext>
            </a:extLst>
          </p:cNvPr>
          <p:cNvSpPr txBox="1"/>
          <p:nvPr/>
        </p:nvSpPr>
        <p:spPr>
          <a:xfrm>
            <a:off x="350841" y="261045"/>
            <a:ext cx="2447966" cy="473478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上线内容</a:t>
            </a:r>
          </a:p>
        </p:txBody>
      </p:sp>
      <p:sp>
        <p:nvSpPr>
          <p:cNvPr id="6" name="矩形 5"/>
          <p:cNvSpPr/>
          <p:nvPr/>
        </p:nvSpPr>
        <p:spPr>
          <a:xfrm>
            <a:off x="320709" y="1000108"/>
            <a:ext cx="9609137" cy="56965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buFont typeface="Wingdings" pitchFamily="2" charset="2"/>
              <a:buChar char="ü"/>
              <a:defRPr/>
            </a:pPr>
            <a:r>
              <a:rPr lang="zh-CN" altLang="en-US" sz="18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门户</a:t>
            </a:r>
            <a:endParaRPr lang="en-US" altLang="zh-CN" sz="18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将不同内容按照功能和受众进行集中显示，现有集团门户和办公门户两个，可按需设计、配置；</a:t>
            </a:r>
            <a:endParaRPr lang="en-US" altLang="zh-CN" sz="1600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buFont typeface="Wingdings" pitchFamily="2" charset="2"/>
              <a:buChar char="ü"/>
              <a:defRPr/>
            </a:pPr>
            <a:r>
              <a:rPr lang="zh-CN" altLang="en-US" sz="18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流程</a:t>
            </a:r>
            <a:endParaRPr lang="en-US" altLang="zh-CN" sz="18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即原有工作签报、信息发布、收发文及各类部门业务中需要流转审批的模块；</a:t>
            </a:r>
            <a:endParaRPr lang="en-US" altLang="zh-CN" sz="1600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buFont typeface="Wingdings" pitchFamily="2" charset="2"/>
              <a:buChar char="ü"/>
              <a:defRPr/>
            </a:pPr>
            <a:r>
              <a:rPr lang="zh-CN" altLang="en-US" sz="18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知识</a:t>
            </a:r>
            <a:endParaRPr lang="en-US" altLang="zh-CN" sz="18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en-US" altLang="zh-CN" sz="1800" dirty="0">
                <a:solidFill>
                  <a:srgbClr val="000000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zh-CN" sz="1800" dirty="0">
                <a:solidFill>
                  <a:srgbClr val="000000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建立统一的系统知识库，对知识文档分类管理，同时和流程等其他模块进行知识的关联。</a:t>
            </a:r>
            <a:endParaRPr lang="en-US" altLang="zh-CN" sz="1800" dirty="0">
              <a:solidFill>
                <a:srgbClr val="000000"/>
              </a:solidFill>
              <a:effectLst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buFont typeface="Wingdings" pitchFamily="2" charset="2"/>
              <a:buChar char="ü"/>
              <a:defRPr/>
            </a:pPr>
            <a:r>
              <a:rPr lang="zh-CN" altLang="en-US" sz="18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移动办公与即时通讯</a:t>
            </a:r>
            <a:endParaRPr lang="en-US" altLang="zh-CN" sz="18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移动端</a:t>
            </a:r>
            <a:r>
              <a:rPr lang="en-US" altLang="zh-CN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APP</a:t>
            </a: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、企业微信、桌面端即时通讯，方便移动办公和信息交流；</a:t>
            </a:r>
            <a:endParaRPr lang="en-US" altLang="zh-CN" sz="1600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buFont typeface="Wingdings" pitchFamily="2" charset="2"/>
              <a:buChar char="ü"/>
              <a:defRPr/>
            </a:pPr>
            <a:r>
              <a:rPr lang="zh-CN" altLang="en-US" sz="18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微博</a:t>
            </a:r>
            <a:endParaRPr lang="en-US" altLang="zh-CN" sz="18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en-US" altLang="zh-CN" sz="1800" dirty="0">
                <a:solidFill>
                  <a:srgbClr val="000000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zh-CN" sz="1800" dirty="0">
                <a:solidFill>
                  <a:srgbClr val="000000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建立以每一个人为单元的工作记录、反馈以及分享的体系，实现跨组织层级的工作分享。</a:t>
            </a:r>
            <a:endParaRPr lang="en-US" altLang="zh-CN" sz="1800" dirty="0">
              <a:solidFill>
                <a:srgbClr val="000000"/>
              </a:solidFill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buFont typeface="Wingdings" pitchFamily="2" charset="2"/>
              <a:buChar char="ü"/>
              <a:defRPr/>
            </a:pPr>
            <a:r>
              <a:rPr lang="zh-CN" altLang="en-US" sz="18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辅助办公</a:t>
            </a:r>
            <a:endParaRPr lang="en-US" altLang="zh-CN" sz="18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知识（文档）、微搜、日程、协作、会议、网上调查</a:t>
            </a:r>
            <a:endParaRPr lang="en-US" altLang="zh-CN" sz="1600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74633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2">
            <a:extLst>
              <a:ext uri="{FF2B5EF4-FFF2-40B4-BE49-F238E27FC236}">
                <a16:creationId xmlns:a16="http://schemas.microsoft.com/office/drawing/2014/main" xmlns="" id="{271E4D47-A555-4234-A535-708F921E9390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55641E27-F257-4B0C-891B-3003FE55770D}"/>
              </a:ext>
            </a:extLst>
          </p:cNvPr>
          <p:cNvSpPr txBox="1"/>
          <p:nvPr/>
        </p:nvSpPr>
        <p:spPr>
          <a:xfrm>
            <a:off x="350841" y="261045"/>
            <a:ext cx="2447966" cy="473478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新</a:t>
            </a:r>
            <a:r>
              <a:rPr lang="en-US" altLang="zh-CN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OA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运行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8776" y="1340768"/>
            <a:ext cx="9609137" cy="4434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en-US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9</a:t>
            </a:r>
            <a:r>
              <a:rPr lang="zh-CN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28</a:t>
            </a:r>
            <a:r>
              <a:rPr lang="zh-CN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日首批功能及流程上线试运行期间，老</a:t>
            </a:r>
            <a:r>
              <a:rPr lang="en-US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OA</a:t>
            </a:r>
            <a:r>
              <a:rPr lang="zh-CN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系统将继续提供查询服务。</a:t>
            </a:r>
            <a:endParaRPr lang="en-US" altLang="zh-CN" sz="16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en-US" altLang="zh-CN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继续服务内容</a:t>
            </a:r>
            <a:r>
              <a:rPr lang="en-US" altLang="zh-CN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buFont typeface="Wingdings" pitchFamily="2" charset="2"/>
              <a:buChar char="Ø"/>
              <a:defRPr/>
            </a:pPr>
            <a:r>
              <a:rPr lang="zh-CN" altLang="en-US" sz="1600" dirty="0"/>
              <a:t>原有内容查询</a:t>
            </a:r>
            <a:endParaRPr lang="en-US" altLang="zh-CN" sz="1600" dirty="0"/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buFont typeface="Wingdings" pitchFamily="2" charset="2"/>
              <a:buChar char="Ø"/>
              <a:defRPr/>
            </a:pPr>
            <a:r>
              <a:rPr lang="zh-CN" altLang="en-US" sz="1600" dirty="0"/>
              <a:t>未迁移流程发起与审批</a:t>
            </a:r>
            <a:endParaRPr lang="en-US" altLang="zh-CN" sz="1600" dirty="0"/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buFont typeface="Wingdings" pitchFamily="2" charset="2"/>
              <a:buChar char="Ø"/>
              <a:defRPr/>
            </a:pPr>
            <a:r>
              <a:rPr lang="zh-CN" altLang="en-US" sz="1600" dirty="0"/>
              <a:t>未完成流程继续审批</a:t>
            </a:r>
            <a:endParaRPr lang="en-US" altLang="en-US" sz="1600" dirty="0"/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停止服务内容：</a:t>
            </a:r>
            <a:endParaRPr lang="en-US" altLang="zh-CN" sz="1600" dirty="0"/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buFont typeface="Wingdings" pitchFamily="2" charset="2"/>
              <a:buChar char="Ø"/>
              <a:defRPr/>
            </a:pPr>
            <a:r>
              <a:rPr lang="zh-CN" altLang="en-US" sz="1600" dirty="0"/>
              <a:t>主页各板块新内容发布</a:t>
            </a:r>
            <a:endParaRPr lang="en-US" altLang="zh-CN" sz="1600" dirty="0"/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buFont typeface="Wingdings" pitchFamily="2" charset="2"/>
              <a:buChar char="Ø"/>
              <a:defRPr/>
            </a:pPr>
            <a:r>
              <a:rPr lang="zh-CN" altLang="en-US" sz="1600" dirty="0"/>
              <a:t>已迁移流程</a:t>
            </a:r>
            <a:endParaRPr lang="en-US" altLang="zh-CN" sz="16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zh-CN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试运行期间，老</a:t>
            </a:r>
            <a:r>
              <a:rPr lang="en-US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OA</a:t>
            </a:r>
            <a:r>
              <a:rPr lang="zh-CN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原有登录方式不变； </a:t>
            </a:r>
            <a:endParaRPr lang="en-US" altLang="zh-CN" sz="16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zh-CN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试运行期间，原有内容需要进入老</a:t>
            </a:r>
            <a:r>
              <a:rPr lang="en-US" altLang="zh-CN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OA</a:t>
            </a:r>
            <a:r>
              <a:rPr lang="zh-CN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查询，请各位领导、同事谅解。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01175291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2">
            <a:extLst>
              <a:ext uri="{FF2B5EF4-FFF2-40B4-BE49-F238E27FC236}">
                <a16:creationId xmlns:a16="http://schemas.microsoft.com/office/drawing/2014/main" xmlns="" id="{271E4D47-A555-4234-A535-708F921E9390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55641E27-F257-4B0C-891B-3003FE55770D}"/>
              </a:ext>
            </a:extLst>
          </p:cNvPr>
          <p:cNvSpPr txBox="1"/>
          <p:nvPr/>
        </p:nvSpPr>
        <p:spPr>
          <a:xfrm>
            <a:off x="350841" y="261045"/>
            <a:ext cx="2447966" cy="473478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后续工作安排</a:t>
            </a:r>
          </a:p>
        </p:txBody>
      </p:sp>
      <p:sp>
        <p:nvSpPr>
          <p:cNvPr id="10" name="矩形 9"/>
          <p:cNvSpPr/>
          <p:nvPr/>
        </p:nvSpPr>
        <p:spPr>
          <a:xfrm>
            <a:off x="319088" y="3717032"/>
            <a:ext cx="9609137" cy="1756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zh-CN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试运行期：三个月左右</a:t>
            </a:r>
            <a:endParaRPr lang="en-US" altLang="zh-CN" sz="16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zh-CN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流程上线原则</a:t>
            </a: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：公文模块上线，后续部门流程上线</a:t>
            </a:r>
            <a:endParaRPr lang="en-US" altLang="zh-CN" sz="1600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en-US" altLang="zh-CN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流程上线实操</a:t>
            </a: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：使用频度高、应用范围广、制度清晰明确、完成审批进度、完成测试</a:t>
            </a:r>
            <a:endParaRPr lang="en-US" altLang="zh-CN" sz="1600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en-US" altLang="zh-CN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</a:t>
            </a:r>
            <a:endParaRPr lang="en-US" altLang="en-US" sz="16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F6A26FB-ACFA-4E6D-9F28-22178215F6A2}"/>
              </a:ext>
            </a:extLst>
          </p:cNvPr>
          <p:cNvSpPr/>
          <p:nvPr/>
        </p:nvSpPr>
        <p:spPr>
          <a:xfrm>
            <a:off x="462980" y="1740585"/>
            <a:ext cx="9609137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操作员</a:t>
            </a:r>
            <a:endParaRPr lang="en-US" altLang="zh-CN" sz="18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zh-CN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新</a:t>
            </a:r>
            <a:r>
              <a:rPr lang="en-US" altLang="zh-CN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OA</a:t>
            </a:r>
            <a:r>
              <a:rPr lang="zh-CN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系统中，业务部门的部门账户将不再保留，改由真实账户对应权责进行操作；</a:t>
            </a:r>
            <a:endParaRPr lang="en-US" altLang="zh-CN" sz="16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en-US" altLang="zh-CN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</a:t>
            </a:r>
            <a:endParaRPr lang="en-US" altLang="zh-CN" sz="1600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22650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263BE62-FD39-45FD-BFDC-A93001634050}"/>
              </a:ext>
            </a:extLst>
          </p:cNvPr>
          <p:cNvSpPr/>
          <p:nvPr/>
        </p:nvSpPr>
        <p:spPr>
          <a:xfrm>
            <a:off x="0" y="765037"/>
            <a:ext cx="10287000" cy="2087971"/>
          </a:xfrm>
          <a:prstGeom prst="rect">
            <a:avLst/>
          </a:prstGeom>
          <a:solidFill>
            <a:srgbClr val="A6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48" tIns="38575" rIns="77148" bIns="38575" rtlCol="0" anchor="ctr"/>
          <a:lstStyle/>
          <a:p>
            <a:pPr algn="ctr" defTabSz="771468"/>
            <a:endParaRPr lang="zh-CN" altLang="en-US" sz="1575" dirty="0">
              <a:solidFill>
                <a:srgbClr val="EE363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21828" y="1826127"/>
            <a:ext cx="8505945" cy="597276"/>
          </a:xfrm>
          <a:prstGeom prst="rect">
            <a:avLst/>
          </a:prstGeom>
        </p:spPr>
        <p:txBody>
          <a:bodyPr wrap="square" lIns="77148" tIns="38575" rIns="77148" bIns="38575">
            <a:spAutoFit/>
          </a:bodyPr>
          <a:lstStyle/>
          <a:p>
            <a:pPr defTabSz="771468"/>
            <a:r>
              <a:rPr kumimoji="1" lang="zh-CN" altLang="en-US" sz="33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门户 </a:t>
            </a:r>
            <a:r>
              <a:rPr kumimoji="1" lang="en-US" altLang="zh-CN" sz="33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  <a:r>
              <a:rPr kumimoji="1" lang="zh-CN" altLang="en-US" sz="33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</a:t>
            </a:r>
          </a:p>
        </p:txBody>
      </p:sp>
      <p:sp>
        <p:nvSpPr>
          <p:cNvPr id="12" name="矩形 11"/>
          <p:cNvSpPr/>
          <p:nvPr/>
        </p:nvSpPr>
        <p:spPr>
          <a:xfrm>
            <a:off x="1039557" y="1329782"/>
            <a:ext cx="121514" cy="103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48" tIns="38575" rIns="77148" bIns="38575" rtlCol="0" anchor="ctr"/>
          <a:lstStyle/>
          <a:p>
            <a:pPr algn="ctr" defTabSz="771468"/>
            <a:endParaRPr lang="zh-CN" altLang="en-US" sz="15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282586" y="1269030"/>
            <a:ext cx="3107163" cy="49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148" tIns="38575" rIns="77148" bIns="385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71468" eaLnBrk="1" hangingPunct="1"/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27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DEF9471-DDEB-4934-8848-520CE76A05BB}"/>
              </a:ext>
            </a:extLst>
          </p:cNvPr>
          <p:cNvSpPr/>
          <p:nvPr/>
        </p:nvSpPr>
        <p:spPr>
          <a:xfrm>
            <a:off x="3487523" y="3141004"/>
            <a:ext cx="66239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所谓门户，是信息集中显示的一个区域，它能主动的、第一时间的把你需要知道的、想要知道的，当然是有权限看到的信息推送到前</a:t>
            </a:r>
            <a:r>
              <a:rPr lang="zh-CN" altLang="en-US" sz="2000" dirty="0"/>
              <a:t>面</a:t>
            </a:r>
            <a:r>
              <a:rPr lang="zh-CN" altLang="zh-CN" sz="2000" dirty="0"/>
              <a:t>来。</a:t>
            </a:r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门户可以有多个，这个可以根据需要灵活设置，比如</a:t>
            </a:r>
            <a:r>
              <a:rPr lang="zh-CN" altLang="en-US" sz="2000" dirty="0"/>
              <a:t>个人门户</a:t>
            </a:r>
            <a:r>
              <a:rPr lang="zh-CN" altLang="zh-CN" sz="2000" dirty="0"/>
              <a:t>，可以增加一个</a:t>
            </a:r>
            <a:r>
              <a:rPr lang="zh-CN" altLang="en-US" sz="2000" dirty="0"/>
              <a:t>工作</a:t>
            </a:r>
            <a:r>
              <a:rPr lang="zh-CN" altLang="zh-CN" sz="2000" dirty="0"/>
              <a:t>门户，专门</a:t>
            </a:r>
            <a:r>
              <a:rPr kumimoji="1" lang="zh-CN" altLang="en-US" sz="2000" dirty="0"/>
              <a:t>公司文化、公司动态、公司发文</a:t>
            </a:r>
            <a:r>
              <a:rPr lang="zh-CN" altLang="en-US" sz="2000" dirty="0"/>
              <a:t>等信息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2756225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2">
            <a:extLst>
              <a:ext uri="{FF2B5EF4-FFF2-40B4-BE49-F238E27FC236}">
                <a16:creationId xmlns:a16="http://schemas.microsoft.com/office/drawing/2014/main" xmlns="" id="{A2A2712E-C07B-40A0-B5E5-76A3D403E3F8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FA1E8F33-5297-4D84-A5A5-A118F81B1EE8}"/>
              </a:ext>
            </a:extLst>
          </p:cNvPr>
          <p:cNvSpPr txBox="1"/>
          <p:nvPr/>
        </p:nvSpPr>
        <p:spPr>
          <a:xfrm>
            <a:off x="350841" y="261043"/>
            <a:ext cx="2447966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系统布局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35B6CA83-7DE1-49E3-8328-568CD00DD0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841" y="1126723"/>
            <a:ext cx="9689229" cy="496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32838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2">
            <a:extLst>
              <a:ext uri="{FF2B5EF4-FFF2-40B4-BE49-F238E27FC236}">
                <a16:creationId xmlns:a16="http://schemas.microsoft.com/office/drawing/2014/main" xmlns="" id="{34062793-0395-41EA-A75C-3D42C68B0A5A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9FAF3721-EC58-476A-B409-7DD55A490241}"/>
              </a:ext>
            </a:extLst>
          </p:cNvPr>
          <p:cNvSpPr txBox="1"/>
          <p:nvPr/>
        </p:nvSpPr>
        <p:spPr>
          <a:xfrm>
            <a:off x="350841" y="261043"/>
            <a:ext cx="2447966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系统框架介绍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E085B86D-6893-4B9C-955C-2E72B2055ED5}"/>
              </a:ext>
            </a:extLst>
          </p:cNvPr>
          <p:cNvSpPr txBox="1"/>
          <p:nvPr/>
        </p:nvSpPr>
        <p:spPr>
          <a:xfrm>
            <a:off x="1587138" y="1654858"/>
            <a:ext cx="1192709" cy="369332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常用功能区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94A43050-4838-491E-9C27-C0912DD4ABED}"/>
              </a:ext>
            </a:extLst>
          </p:cNvPr>
          <p:cNvSpPr txBox="1"/>
          <p:nvPr/>
        </p:nvSpPr>
        <p:spPr>
          <a:xfrm>
            <a:off x="1587137" y="2348919"/>
            <a:ext cx="1192709" cy="345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快捷搜索区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2B66F6EE-001C-4710-B3DB-CC7EB24971A5}"/>
              </a:ext>
            </a:extLst>
          </p:cNvPr>
          <p:cNvSpPr txBox="1"/>
          <p:nvPr/>
        </p:nvSpPr>
        <p:spPr>
          <a:xfrm>
            <a:off x="1587137" y="3019127"/>
            <a:ext cx="1192709" cy="345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功能菜单区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FEA308D8-EC15-40B8-855F-F47D65BA0A17}"/>
              </a:ext>
            </a:extLst>
          </p:cNvPr>
          <p:cNvSpPr txBox="1"/>
          <p:nvPr/>
        </p:nvSpPr>
        <p:spPr>
          <a:xfrm>
            <a:off x="1587137" y="3689335"/>
            <a:ext cx="1192709" cy="345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功能菜单区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3F3FAEFE-5E86-45B1-8B7B-1FB57DF8A89B}"/>
              </a:ext>
            </a:extLst>
          </p:cNvPr>
          <p:cNvSpPr txBox="1"/>
          <p:nvPr/>
        </p:nvSpPr>
        <p:spPr>
          <a:xfrm>
            <a:off x="1587136" y="4359543"/>
            <a:ext cx="1192709" cy="345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个性化设置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xmlns="" id="{1545F3AB-1E37-4385-A626-B848E7F8D94D}"/>
              </a:ext>
            </a:extLst>
          </p:cNvPr>
          <p:cNvSpPr txBox="1"/>
          <p:nvPr/>
        </p:nvSpPr>
        <p:spPr>
          <a:xfrm>
            <a:off x="1592807" y="5029751"/>
            <a:ext cx="1192709" cy="345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信息展示区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12" name="文本框 19464">
            <a:extLst>
              <a:ext uri="{FF2B5EF4-FFF2-40B4-BE49-F238E27FC236}">
                <a16:creationId xmlns:a16="http://schemas.microsoft.com/office/drawing/2014/main" xmlns="" id="{10C8D914-F383-4E8F-90FE-BEABA994024D}"/>
              </a:ext>
            </a:extLst>
          </p:cNvPr>
          <p:cNvSpPr txBox="1"/>
          <p:nvPr/>
        </p:nvSpPr>
        <p:spPr>
          <a:xfrm>
            <a:off x="2779847" y="1701024"/>
            <a:ext cx="3262432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 eaLnBrk="0" hangingPunct="0"/>
            <a:r>
              <a:rPr lang="zh-CN" altLang="en-US" sz="1200" b="1" dirty="0">
                <a:solidFill>
                  <a:srgbClr val="4D4D4D"/>
                </a:solidFill>
                <a:ea typeface="方正兰亭细黑_GBK" pitchFamily="2" charset="-122"/>
              </a:rPr>
              <a:t>这个区域的功能菜单主要是系统的各常用功能</a:t>
            </a:r>
            <a:endParaRPr lang="zh-CN" altLang="en-US" sz="1200" b="1" dirty="0">
              <a:solidFill>
                <a:srgbClr val="4D4D4D"/>
              </a:solidFill>
              <a:latin typeface="Arial" panose="020B0604020202020204" pitchFamily="34" charset="0"/>
              <a:ea typeface="方正兰亭细黑_GBK" pitchFamily="2" charset="-122"/>
              <a:sym typeface="Arial" panose="020B0604020202020204" pitchFamily="34" charset="0"/>
            </a:endParaRPr>
          </a:p>
        </p:txBody>
      </p:sp>
      <p:sp>
        <p:nvSpPr>
          <p:cNvPr id="14" name="文本框 19464">
            <a:extLst>
              <a:ext uri="{FF2B5EF4-FFF2-40B4-BE49-F238E27FC236}">
                <a16:creationId xmlns:a16="http://schemas.microsoft.com/office/drawing/2014/main" xmlns="" id="{8DA64A0B-57E5-433A-B1E1-64326762DEE4}"/>
              </a:ext>
            </a:extLst>
          </p:cNvPr>
          <p:cNvSpPr txBox="1"/>
          <p:nvPr/>
        </p:nvSpPr>
        <p:spPr>
          <a:xfrm>
            <a:off x="2779847" y="2378583"/>
            <a:ext cx="3724096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  <a:buClr>
                <a:srgbClr val="F0AB00"/>
              </a:buClr>
              <a:buSzPct val="80000"/>
            </a:pPr>
            <a:r>
              <a:rPr lang="zh-CN" altLang="en-US" sz="1200" b="1" dirty="0">
                <a:solidFill>
                  <a:srgbClr val="4D4D4D"/>
                </a:solidFill>
                <a:ea typeface="方正兰亭细黑_GBK" pitchFamily="2" charset="-122"/>
              </a:rPr>
              <a:t>这个区域可以输入条件快捷搜索人员、文档、流程等</a:t>
            </a:r>
            <a:endParaRPr lang="en-US" altLang="zh-CN" sz="1200" b="1" dirty="0">
              <a:solidFill>
                <a:srgbClr val="4D4D4D"/>
              </a:solidFill>
              <a:ea typeface="方正兰亭细黑_GBK" pitchFamily="2" charset="-122"/>
            </a:endParaRPr>
          </a:p>
        </p:txBody>
      </p:sp>
      <p:sp>
        <p:nvSpPr>
          <p:cNvPr id="15" name="文本框 19464">
            <a:extLst>
              <a:ext uri="{FF2B5EF4-FFF2-40B4-BE49-F238E27FC236}">
                <a16:creationId xmlns:a16="http://schemas.microsoft.com/office/drawing/2014/main" xmlns="" id="{3B2B1CFE-81F2-4CD8-8ABE-C8F645F847EA}"/>
              </a:ext>
            </a:extLst>
          </p:cNvPr>
          <p:cNvSpPr txBox="1"/>
          <p:nvPr/>
        </p:nvSpPr>
        <p:spPr>
          <a:xfrm>
            <a:off x="2779847" y="3056142"/>
            <a:ext cx="5937844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 eaLnBrk="0" hangingPunct="0"/>
            <a:r>
              <a:rPr lang="zh-CN" altLang="en-US" sz="1200" b="1" dirty="0">
                <a:solidFill>
                  <a:srgbClr val="4D4D4D"/>
                </a:solidFill>
                <a:ea typeface="方正兰亭细黑_GBK" pitchFamily="2" charset="-122"/>
              </a:rPr>
              <a:t>这个区域可以退出系统、安装插件、收藏夹、查看</a:t>
            </a:r>
            <a:r>
              <a:rPr lang="en-US" altLang="zh-CN" sz="1200" b="1" dirty="0">
                <a:solidFill>
                  <a:srgbClr val="4D4D4D"/>
                </a:solidFill>
                <a:ea typeface="方正兰亭细黑_GBK" pitchFamily="2" charset="-122"/>
              </a:rPr>
              <a:t>E-Message</a:t>
            </a:r>
            <a:r>
              <a:rPr lang="zh-CN" altLang="en-US" sz="1200" b="1" dirty="0">
                <a:solidFill>
                  <a:srgbClr val="4D4D4D"/>
                </a:solidFill>
                <a:ea typeface="方正兰亭细黑_GBK" pitchFamily="2" charset="-122"/>
              </a:rPr>
              <a:t>和</a:t>
            </a:r>
            <a:r>
              <a:rPr lang="en-US" altLang="zh-CN" sz="1200" b="1" dirty="0">
                <a:solidFill>
                  <a:srgbClr val="4D4D4D"/>
                </a:solidFill>
                <a:ea typeface="方正兰亭细黑_GBK" pitchFamily="2" charset="-122"/>
              </a:rPr>
              <a:t>E-Mobile</a:t>
            </a:r>
            <a:r>
              <a:rPr lang="zh-CN" altLang="en-US" sz="1200" b="1" dirty="0">
                <a:solidFill>
                  <a:srgbClr val="4D4D4D"/>
                </a:solidFill>
                <a:ea typeface="方正兰亭细黑_GBK" pitchFamily="2" charset="-122"/>
              </a:rPr>
              <a:t>下载地址等</a:t>
            </a:r>
            <a:endParaRPr lang="zh-CN" altLang="en-US" sz="1200" b="1" dirty="0">
              <a:solidFill>
                <a:srgbClr val="4D4D4D"/>
              </a:solidFill>
              <a:latin typeface="Arial" panose="020B0604020202020204" pitchFamily="34" charset="0"/>
              <a:ea typeface="方正兰亭细黑_GBK" pitchFamily="2" charset="-122"/>
              <a:sym typeface="Arial" panose="020B0604020202020204" pitchFamily="34" charset="0"/>
            </a:endParaRPr>
          </a:p>
        </p:txBody>
      </p:sp>
      <p:sp>
        <p:nvSpPr>
          <p:cNvPr id="16" name="文本框 19464">
            <a:extLst>
              <a:ext uri="{FF2B5EF4-FFF2-40B4-BE49-F238E27FC236}">
                <a16:creationId xmlns:a16="http://schemas.microsoft.com/office/drawing/2014/main" xmlns="" id="{3DE07B2A-E595-4645-9473-BE1302F62F9A}"/>
              </a:ext>
            </a:extLst>
          </p:cNvPr>
          <p:cNvSpPr txBox="1"/>
          <p:nvPr/>
        </p:nvSpPr>
        <p:spPr>
          <a:xfrm>
            <a:off x="2779847" y="3733701"/>
            <a:ext cx="6186309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 eaLnBrk="0" hangingPunct="0"/>
            <a:r>
              <a:rPr lang="zh-CN" altLang="en-US" sz="1200" b="1" dirty="0">
                <a:solidFill>
                  <a:srgbClr val="4D4D4D"/>
                </a:solidFill>
                <a:ea typeface="方正兰亭细黑_GBK" pitchFamily="2" charset="-122"/>
              </a:rPr>
              <a:t>这个区域的功能菜单是用户使用系统的主要区域，你需要处理和查询的信息都在这里操作</a:t>
            </a:r>
            <a:endParaRPr lang="zh-CN" altLang="en-US" sz="1200" b="1" dirty="0">
              <a:solidFill>
                <a:srgbClr val="4D4D4D"/>
              </a:solidFill>
              <a:latin typeface="Arial" panose="020B0604020202020204" pitchFamily="34" charset="0"/>
              <a:ea typeface="方正兰亭细黑_GBK" pitchFamily="2" charset="-122"/>
              <a:sym typeface="Arial" panose="020B0604020202020204" pitchFamily="34" charset="0"/>
            </a:endParaRPr>
          </a:p>
        </p:txBody>
      </p:sp>
      <p:sp>
        <p:nvSpPr>
          <p:cNvPr id="17" name="文本框 19464">
            <a:extLst>
              <a:ext uri="{FF2B5EF4-FFF2-40B4-BE49-F238E27FC236}">
                <a16:creationId xmlns:a16="http://schemas.microsoft.com/office/drawing/2014/main" xmlns="" id="{F4FB3FB1-ABFA-42E1-9F42-471046FA419B}"/>
              </a:ext>
            </a:extLst>
          </p:cNvPr>
          <p:cNvSpPr txBox="1"/>
          <p:nvPr/>
        </p:nvSpPr>
        <p:spPr>
          <a:xfrm>
            <a:off x="2779845" y="4386431"/>
            <a:ext cx="2954655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  <a:buClr>
                <a:srgbClr val="F0AB00"/>
              </a:buClr>
              <a:buSzPct val="80000"/>
            </a:pPr>
            <a:r>
              <a:rPr lang="zh-CN" altLang="en-US" sz="1200" b="1" dirty="0">
                <a:solidFill>
                  <a:srgbClr val="4D4D4D"/>
                </a:solidFill>
                <a:ea typeface="方正兰亭细黑_GBK" pitchFamily="2" charset="-122"/>
              </a:rPr>
              <a:t>这个区域可以修改密码、常用批语设置等</a:t>
            </a:r>
            <a:endParaRPr lang="en-US" altLang="zh-CN" sz="1200" b="1" dirty="0">
              <a:solidFill>
                <a:srgbClr val="4D4D4D"/>
              </a:solidFill>
              <a:ea typeface="方正兰亭细黑_GBK" pitchFamily="2" charset="-122"/>
            </a:endParaRPr>
          </a:p>
        </p:txBody>
      </p:sp>
      <p:sp>
        <p:nvSpPr>
          <p:cNvPr id="19" name="文本框 19464">
            <a:extLst>
              <a:ext uri="{FF2B5EF4-FFF2-40B4-BE49-F238E27FC236}">
                <a16:creationId xmlns:a16="http://schemas.microsoft.com/office/drawing/2014/main" xmlns="" id="{ED65D0C2-6248-4A32-90E9-BC56B78DF66E}"/>
              </a:ext>
            </a:extLst>
          </p:cNvPr>
          <p:cNvSpPr txBox="1"/>
          <p:nvPr/>
        </p:nvSpPr>
        <p:spPr>
          <a:xfrm>
            <a:off x="2779845" y="5058694"/>
            <a:ext cx="4801314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 eaLnBrk="0" hangingPunct="0"/>
            <a:r>
              <a:rPr lang="zh-CN" altLang="en-US" sz="1200" b="1" dirty="0">
                <a:solidFill>
                  <a:srgbClr val="4D4D4D"/>
                </a:solidFill>
                <a:ea typeface="方正兰亭细黑_GBK" pitchFamily="2" charset="-122"/>
              </a:rPr>
              <a:t>根据你所点击连接显示相应的信息，需要填写数据也在这个区域操作</a:t>
            </a:r>
            <a:endParaRPr lang="zh-CN" altLang="en-US" sz="1200" b="1" dirty="0">
              <a:solidFill>
                <a:srgbClr val="4D4D4D"/>
              </a:solidFill>
              <a:latin typeface="Arial" panose="020B0604020202020204" pitchFamily="34" charset="0"/>
              <a:ea typeface="方正兰亭细黑_GBK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91982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5564" y="1768533"/>
            <a:ext cx="9673796" cy="1707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"/>
            </a:pPr>
            <a:r>
              <a:rPr kumimoji="1" lang="zh-CN" altLang="en-US" sz="1800" dirty="0"/>
              <a:t>流程中心：在这个区域可以看到</a:t>
            </a:r>
            <a:r>
              <a:rPr kumimoji="1" lang="zh-CN" altLang="en-US" sz="1800" dirty="0">
                <a:sym typeface="Wingdings" pitchFamily="2" charset="2"/>
              </a:rPr>
              <a:t>待办事宜（需要处理流程）、已办事宜（已处理未结束）、办结事宜（已办理并结束）、我的请求（我发起的流程）、抄送（知会流程）的流程</a:t>
            </a:r>
            <a:endParaRPr kumimoji="1" lang="en-US" altLang="zh-CN" sz="1800" dirty="0">
              <a:sym typeface="Wingdings" pitchFamily="2" charset="2"/>
            </a:endParaRPr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"/>
            </a:pPr>
            <a:r>
              <a:rPr kumimoji="1" lang="zh-CN" altLang="en-US" sz="1800" dirty="0">
                <a:sym typeface="Wingdings" pitchFamily="2" charset="2"/>
              </a:rPr>
              <a:t>快捷入口：快速进入各操作模块</a:t>
            </a:r>
            <a:endParaRPr kumimoji="1" lang="en-US" altLang="zh-CN" sz="1800" dirty="0">
              <a:sym typeface="Wingdings" pitchFamily="2" charset="2"/>
            </a:endParaRPr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"/>
            </a:pPr>
            <a:r>
              <a:rPr kumimoji="1" lang="zh-CN" altLang="en-US" sz="1800" dirty="0">
                <a:sym typeface="Wingdings" pitchFamily="2" charset="2"/>
              </a:rPr>
              <a:t>工作日历：每日工作安排等</a:t>
            </a:r>
            <a:endParaRPr kumimoji="1" lang="en-US" altLang="zh-CN" sz="1800" dirty="0">
              <a:sym typeface="Wingdings" pitchFamily="2" charset="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7078" y="4420694"/>
            <a:ext cx="9430768" cy="433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"/>
            </a:pPr>
            <a:r>
              <a:rPr kumimoji="1" lang="zh-CN" altLang="en-US" sz="1800" dirty="0"/>
              <a:t>在这块可以看到学校文化、学校动态、学校发文、内部公告、等相关信息</a:t>
            </a:r>
            <a:endParaRPr kumimoji="1" lang="en-US" altLang="zh-CN" sz="1800" dirty="0"/>
          </a:p>
        </p:txBody>
      </p:sp>
      <p:cxnSp>
        <p:nvCxnSpPr>
          <p:cNvPr id="5" name="直接连接符 2">
            <a:extLst>
              <a:ext uri="{FF2B5EF4-FFF2-40B4-BE49-F238E27FC236}">
                <a16:creationId xmlns:a16="http://schemas.microsoft.com/office/drawing/2014/main" xmlns="" id="{ABB616FC-D621-44F9-9978-E4EF0AAA1E96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8B9082D0-1A86-4512-8191-895B3BDCE318}"/>
              </a:ext>
            </a:extLst>
          </p:cNvPr>
          <p:cNvSpPr txBox="1"/>
          <p:nvPr/>
        </p:nvSpPr>
        <p:spPr>
          <a:xfrm>
            <a:off x="350841" y="261043"/>
            <a:ext cx="2447966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门户介绍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9C1B87F8-6B18-4FDA-8DB0-9B32E0941D79}"/>
              </a:ext>
            </a:extLst>
          </p:cNvPr>
          <p:cNvSpPr txBox="1"/>
          <p:nvPr/>
        </p:nvSpPr>
        <p:spPr>
          <a:xfrm>
            <a:off x="350841" y="1337523"/>
            <a:ext cx="964398" cy="369332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个人门户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545B5C56-BA75-4D83-9D88-122900C3334B}"/>
              </a:ext>
            </a:extLst>
          </p:cNvPr>
          <p:cNvSpPr txBox="1"/>
          <p:nvPr/>
        </p:nvSpPr>
        <p:spPr>
          <a:xfrm>
            <a:off x="350841" y="4045434"/>
            <a:ext cx="964398" cy="345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工作门户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463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263BE62-FD39-45FD-BFDC-A93001634050}"/>
              </a:ext>
            </a:extLst>
          </p:cNvPr>
          <p:cNvSpPr/>
          <p:nvPr/>
        </p:nvSpPr>
        <p:spPr>
          <a:xfrm>
            <a:off x="0" y="765037"/>
            <a:ext cx="10287000" cy="2087971"/>
          </a:xfrm>
          <a:prstGeom prst="rect">
            <a:avLst/>
          </a:prstGeom>
          <a:solidFill>
            <a:srgbClr val="A6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48" tIns="38575" rIns="77148" bIns="38575" rtlCol="0" anchor="ctr"/>
          <a:lstStyle/>
          <a:p>
            <a:pPr algn="ctr" defTabSz="771468"/>
            <a:endParaRPr lang="zh-CN" altLang="en-US" sz="1575" dirty="0">
              <a:solidFill>
                <a:srgbClr val="EE363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21828" y="1826127"/>
            <a:ext cx="8505945" cy="597276"/>
          </a:xfrm>
          <a:prstGeom prst="rect">
            <a:avLst/>
          </a:prstGeom>
        </p:spPr>
        <p:txBody>
          <a:bodyPr wrap="square" lIns="77148" tIns="38575" rIns="77148" bIns="38575">
            <a:spAutoFit/>
          </a:bodyPr>
          <a:lstStyle/>
          <a:p>
            <a:pPr defTabSz="771468"/>
            <a:r>
              <a:rPr kumimoji="1" lang="zh-CN" altLang="en-US" sz="33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</a:t>
            </a:r>
          </a:p>
        </p:txBody>
      </p:sp>
      <p:sp>
        <p:nvSpPr>
          <p:cNvPr id="12" name="矩形 11"/>
          <p:cNvSpPr/>
          <p:nvPr/>
        </p:nvSpPr>
        <p:spPr>
          <a:xfrm>
            <a:off x="1039557" y="1329782"/>
            <a:ext cx="121514" cy="103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48" tIns="38575" rIns="77148" bIns="38575" rtlCol="0" anchor="ctr"/>
          <a:lstStyle/>
          <a:p>
            <a:pPr algn="ctr" defTabSz="771468"/>
            <a:endParaRPr lang="zh-CN" altLang="en-US" sz="15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282586" y="1269030"/>
            <a:ext cx="3107163" cy="49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148" tIns="38575" rIns="77148" bIns="385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71468" eaLnBrk="1" hangingPunct="1"/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27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C5D8D30-B8CF-45C6-BC32-E32CBD87CE14}"/>
              </a:ext>
            </a:extLst>
          </p:cNvPr>
          <p:cNvSpPr/>
          <p:nvPr/>
        </p:nvSpPr>
        <p:spPr>
          <a:xfrm>
            <a:off x="3343525" y="4796981"/>
            <a:ext cx="6695907" cy="487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1600" dirty="0"/>
              <a:t>人事模块用于定义公司的组织机构、角色和权限，是系统运作的基础。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xmlns="" val="22978137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2">
            <a:extLst>
              <a:ext uri="{FF2B5EF4-FFF2-40B4-BE49-F238E27FC236}">
                <a16:creationId xmlns:a16="http://schemas.microsoft.com/office/drawing/2014/main" xmlns="" id="{3C4C8656-C8E9-4A71-972A-49EBD818E44D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13D33FD3-1945-4E24-A15D-422D77212304}"/>
              </a:ext>
            </a:extLst>
          </p:cNvPr>
          <p:cNvSpPr txBox="1"/>
          <p:nvPr/>
        </p:nvSpPr>
        <p:spPr>
          <a:xfrm>
            <a:off x="3610321" y="1438784"/>
            <a:ext cx="1821175" cy="345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修改密码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7" name="文本框 19464">
            <a:extLst>
              <a:ext uri="{FF2B5EF4-FFF2-40B4-BE49-F238E27FC236}">
                <a16:creationId xmlns:a16="http://schemas.microsoft.com/office/drawing/2014/main" xmlns="" id="{24647B57-1737-432E-9CF8-85156F766096}"/>
              </a:ext>
            </a:extLst>
          </p:cNvPr>
          <p:cNvSpPr txBox="1"/>
          <p:nvPr/>
        </p:nvSpPr>
        <p:spPr>
          <a:xfrm>
            <a:off x="5424003" y="1513449"/>
            <a:ext cx="1107996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 eaLnBrk="0" hangingPunct="0"/>
            <a:r>
              <a:rPr lang="zh-CN" altLang="en-US" sz="1200" b="1" dirty="0">
                <a:solidFill>
                  <a:srgbClr val="4D4D4D"/>
                </a:solidFill>
                <a:latin typeface="Arial" panose="020B0604020202020204" pitchFamily="34" charset="0"/>
                <a:ea typeface="方正兰亭细黑_GBK" pitchFamily="2" charset="-122"/>
                <a:sym typeface="Arial" panose="020B0604020202020204" pitchFamily="34" charset="0"/>
              </a:rPr>
              <a:t>修改自己密码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xmlns="" id="{89026A3D-CD11-4825-B658-8DA5638B928A}"/>
              </a:ext>
            </a:extLst>
          </p:cNvPr>
          <p:cNvSpPr txBox="1"/>
          <p:nvPr/>
        </p:nvSpPr>
        <p:spPr>
          <a:xfrm>
            <a:off x="3610321" y="2900194"/>
            <a:ext cx="1821174" cy="345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修改手机号码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15" name="文本框 19464">
            <a:extLst>
              <a:ext uri="{FF2B5EF4-FFF2-40B4-BE49-F238E27FC236}">
                <a16:creationId xmlns:a16="http://schemas.microsoft.com/office/drawing/2014/main" xmlns="" id="{4BC1824E-451A-43CA-9F88-071FA0115E3A}"/>
              </a:ext>
            </a:extLst>
          </p:cNvPr>
          <p:cNvSpPr txBox="1"/>
          <p:nvPr/>
        </p:nvSpPr>
        <p:spPr>
          <a:xfrm>
            <a:off x="5431493" y="2968674"/>
            <a:ext cx="2185214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 eaLnBrk="0" hangingPunct="0"/>
            <a:r>
              <a:rPr lang="zh-CN" altLang="en-US" sz="1200" b="1" dirty="0">
                <a:solidFill>
                  <a:srgbClr val="4D4D4D"/>
                </a:solidFill>
                <a:latin typeface="Arial" panose="020B0604020202020204" pitchFamily="34" charset="0"/>
                <a:ea typeface="方正兰亭细黑_GBK" pitchFamily="2" charset="-122"/>
                <a:sym typeface="Arial" panose="020B0604020202020204" pitchFamily="34" charset="0"/>
              </a:rPr>
              <a:t>手机号码变更，自己及时更新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xmlns="" id="{6E6D7F2E-699F-49F5-A2CF-009532EA15E4}"/>
              </a:ext>
            </a:extLst>
          </p:cNvPr>
          <p:cNvSpPr txBox="1"/>
          <p:nvPr/>
        </p:nvSpPr>
        <p:spPr>
          <a:xfrm>
            <a:off x="3610321" y="2159192"/>
            <a:ext cx="1813682" cy="369332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查看个人卡片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19" name="文本框 19464">
            <a:extLst>
              <a:ext uri="{FF2B5EF4-FFF2-40B4-BE49-F238E27FC236}">
                <a16:creationId xmlns:a16="http://schemas.microsoft.com/office/drawing/2014/main" xmlns="" id="{2C657001-D52F-4EFD-AA32-60B77507E3AF}"/>
              </a:ext>
            </a:extLst>
          </p:cNvPr>
          <p:cNvSpPr txBox="1"/>
          <p:nvPr/>
        </p:nvSpPr>
        <p:spPr>
          <a:xfrm>
            <a:off x="5416512" y="2230881"/>
            <a:ext cx="1415772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 eaLnBrk="0" hangingPunct="0"/>
            <a:r>
              <a:rPr lang="zh-CN" altLang="en-US" sz="1200" b="1" dirty="0">
                <a:solidFill>
                  <a:srgbClr val="4D4D4D"/>
                </a:solidFill>
                <a:ea typeface="方正兰亭细黑_GBK" pitchFamily="2" charset="-122"/>
                <a:sym typeface="Arial" panose="020B0604020202020204" pitchFamily="34" charset="0"/>
              </a:rPr>
              <a:t>个人基本信息核查</a:t>
            </a:r>
            <a:endParaRPr lang="zh-CN" altLang="en-US" sz="1200" b="1" dirty="0">
              <a:solidFill>
                <a:srgbClr val="4D4D4D"/>
              </a:solidFill>
              <a:latin typeface="Arial" panose="020B0604020202020204" pitchFamily="34" charset="0"/>
              <a:ea typeface="方正兰亭细黑_GBK" pitchFamily="2" charset="-122"/>
              <a:sym typeface="Arial" panose="020B0604020202020204" pitchFamily="34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CCBE8DE4-7F64-4879-A40E-1E906E8C0B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1878" y="1379157"/>
            <a:ext cx="2106234" cy="462805"/>
          </a:xfrm>
          <a:prstGeom prst="rect">
            <a:avLst/>
          </a:prstGeom>
        </p:spPr>
      </p:pic>
      <p:sp>
        <p:nvSpPr>
          <p:cNvPr id="26" name="Text Box 4">
            <a:extLst>
              <a:ext uri="{FF2B5EF4-FFF2-40B4-BE49-F238E27FC236}">
                <a16:creationId xmlns:a16="http://schemas.microsoft.com/office/drawing/2014/main" xmlns="" id="{5B60E447-C046-4C9E-998C-534015ECB796}"/>
              </a:ext>
            </a:extLst>
          </p:cNvPr>
          <p:cNvSpPr txBox="1"/>
          <p:nvPr/>
        </p:nvSpPr>
        <p:spPr>
          <a:xfrm>
            <a:off x="3610321" y="4912013"/>
            <a:ext cx="2921678" cy="369332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管理层：穿透下属（我的下属）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xmlns="" id="{B4F40217-E189-434A-A6BE-6C9F56915220}"/>
              </a:ext>
            </a:extLst>
          </p:cNvPr>
          <p:cNvSpPr txBox="1"/>
          <p:nvPr/>
        </p:nvSpPr>
        <p:spPr>
          <a:xfrm>
            <a:off x="3610320" y="3635269"/>
            <a:ext cx="1806192" cy="369332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修改头像</a:t>
            </a:r>
            <a:r>
              <a:rPr lang="en-US" altLang="zh-CN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&amp;</a:t>
            </a: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个人照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xmlns="" id="{5DF9A84F-A38E-437A-81A4-245742BC5FEB}"/>
              </a:ext>
            </a:extLst>
          </p:cNvPr>
          <p:cNvSpPr txBox="1"/>
          <p:nvPr/>
        </p:nvSpPr>
        <p:spPr>
          <a:xfrm>
            <a:off x="350841" y="261043"/>
            <a:ext cx="2447966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人事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61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/>
          <p:nvPr/>
        </p:nvSpPr>
        <p:spPr>
          <a:xfrm>
            <a:off x="1111250" y="1357313"/>
            <a:ext cx="1608138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/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Contents</a:t>
            </a:r>
            <a:endParaRPr lang="en-US" altLang="x-none" sz="2800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7" name="Text Box 3"/>
          <p:cNvSpPr txBox="1"/>
          <p:nvPr/>
        </p:nvSpPr>
        <p:spPr>
          <a:xfrm>
            <a:off x="1111250" y="1914525"/>
            <a:ext cx="563563" cy="320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/>
            <a:r>
              <a:rPr lang="zh-CN" altLang="en-US" sz="1500" dirty="0">
                <a:solidFill>
                  <a:srgbClr val="4D4D4D"/>
                </a:solidFill>
                <a:latin typeface="Arial" panose="020B0604020202020204" pitchFamily="34" charset="0"/>
                <a:ea typeface="方正兰亭细黑_GBK" pitchFamily="2" charset="-122"/>
              </a:rPr>
              <a:t>目录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xmlns="" id="{2A6F5F95-D06A-41C7-9858-E160E00ED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02221670"/>
              </p:ext>
            </p:extLst>
          </p:nvPr>
        </p:nvGraphicFramePr>
        <p:xfrm>
          <a:off x="3703520" y="1336420"/>
          <a:ext cx="6020964" cy="4433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0AAC4F5-2528-4292-B416-E23FB4B69E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624" y="1757274"/>
            <a:ext cx="9641024" cy="45435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3624" y="921055"/>
            <a:ext cx="9725808" cy="821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zh-CN" altLang="en-US" sz="1800" dirty="0"/>
              <a:t>点击左上方个人姓名或者点击左侧菜单“我的卡片”，进入人员卡片页面，查看个人基础信息是否正确。</a:t>
            </a:r>
            <a:endParaRPr kumimoji="1" lang="en-US" altLang="zh-CN" sz="1800" dirty="0"/>
          </a:p>
        </p:txBody>
      </p:sp>
      <p:sp>
        <p:nvSpPr>
          <p:cNvPr id="10" name="矩形标注 12"/>
          <p:cNvSpPr>
            <a:spLocks noChangeArrowheads="1"/>
          </p:cNvSpPr>
          <p:nvPr/>
        </p:nvSpPr>
        <p:spPr bwMode="auto">
          <a:xfrm>
            <a:off x="6511652" y="3198393"/>
            <a:ext cx="2592289" cy="591076"/>
          </a:xfrm>
          <a:prstGeom prst="wedgeRectCallout">
            <a:avLst>
              <a:gd name="adj1" fmla="val -110917"/>
              <a:gd name="adj2" fmla="val -142087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square" lIns="101250" tIns="52650" rIns="101250" bIns="52650" anchor="ctr">
            <a:spAutoFit/>
          </a:bodyPr>
          <a:lstStyle/>
          <a:p>
            <a:pPr algn="l">
              <a:defRPr/>
            </a:pPr>
            <a:r>
              <a:rPr lang="zh-CN" altLang="en-US" sz="1575" b="1" dirty="0">
                <a:solidFill>
                  <a:srgbClr val="FF0000"/>
                </a:solidFill>
              </a:rPr>
              <a:t>通过页面上方的标签可以查看和个人相关的信息。</a:t>
            </a:r>
            <a:endParaRPr lang="en-US" altLang="zh-CN" sz="1575" b="1" dirty="0">
              <a:solidFill>
                <a:srgbClr val="FF0000"/>
              </a:solidFill>
            </a:endParaRPr>
          </a:p>
        </p:txBody>
      </p:sp>
      <p:sp>
        <p:nvSpPr>
          <p:cNvPr id="11" name="矩形标注 10"/>
          <p:cNvSpPr>
            <a:spLocks noChangeArrowheads="1"/>
          </p:cNvSpPr>
          <p:nvPr/>
        </p:nvSpPr>
        <p:spPr bwMode="auto">
          <a:xfrm>
            <a:off x="1255068" y="4941168"/>
            <a:ext cx="2610784" cy="591076"/>
          </a:xfrm>
          <a:prstGeom prst="wedgeRectCallout">
            <a:avLst>
              <a:gd name="adj1" fmla="val -58651"/>
              <a:gd name="adj2" fmla="val -383888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square" lIns="101250" tIns="52650" rIns="101250" bIns="52650" anchor="ctr">
            <a:spAutoFit/>
          </a:bodyPr>
          <a:lstStyle/>
          <a:p>
            <a:pPr algn="l">
              <a:defRPr/>
            </a:pPr>
            <a:r>
              <a:rPr lang="zh-CN" altLang="en-US" sz="1575" b="1">
                <a:solidFill>
                  <a:srgbClr val="FF0000"/>
                </a:solidFill>
              </a:rPr>
              <a:t>点击“我的卡片” ，可以查看个人在系统中的信息</a:t>
            </a:r>
          </a:p>
        </p:txBody>
      </p:sp>
      <p:sp>
        <p:nvSpPr>
          <p:cNvPr id="12" name="矩形标注 11"/>
          <p:cNvSpPr>
            <a:spLocks noChangeArrowheads="1"/>
          </p:cNvSpPr>
          <p:nvPr/>
        </p:nvSpPr>
        <p:spPr bwMode="auto">
          <a:xfrm>
            <a:off x="2956258" y="2915404"/>
            <a:ext cx="2430270" cy="591076"/>
          </a:xfrm>
          <a:prstGeom prst="wedgeRectCallout">
            <a:avLst>
              <a:gd name="adj1" fmla="val -88762"/>
              <a:gd name="adj2" fmla="val -132780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square" lIns="101250" tIns="52650" rIns="101250" bIns="52650" anchor="ctr">
            <a:spAutoFit/>
          </a:bodyPr>
          <a:lstStyle/>
          <a:p>
            <a:pPr algn="l">
              <a:defRPr/>
            </a:pPr>
            <a:r>
              <a:rPr lang="zh-CN" altLang="en-US" sz="1575" b="1" dirty="0">
                <a:solidFill>
                  <a:srgbClr val="FF0000"/>
                </a:solidFill>
              </a:rPr>
              <a:t>点击您自己的姓名 ，也可以连接到个人信息页面</a:t>
            </a:r>
          </a:p>
        </p:txBody>
      </p:sp>
      <p:cxnSp>
        <p:nvCxnSpPr>
          <p:cNvPr id="8" name="直接连接符 2">
            <a:extLst>
              <a:ext uri="{FF2B5EF4-FFF2-40B4-BE49-F238E27FC236}">
                <a16:creationId xmlns:a16="http://schemas.microsoft.com/office/drawing/2014/main" xmlns="" id="{60C4652B-0838-461B-BBBC-C92559E8B435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B658E4D1-A00C-4BCD-93AF-6EC890E3C2DC}"/>
              </a:ext>
            </a:extLst>
          </p:cNvPr>
          <p:cNvSpPr txBox="1"/>
          <p:nvPr/>
        </p:nvSpPr>
        <p:spPr>
          <a:xfrm>
            <a:off x="350841" y="261043"/>
            <a:ext cx="2447966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查看个人卡片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03042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CE11852-227F-4D13-A2DD-65BD06F87A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087" y="1765034"/>
            <a:ext cx="8702824" cy="42953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9088" y="909035"/>
            <a:ext cx="9648825" cy="73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zh-CN" altLang="en-US" sz="1575" dirty="0"/>
              <a:t>点击个人卡片页面右上方“编辑”按钮，进入编辑页面，设置好自己的头像、办公地点、手机号码、电子邮件、照片等信息保存。</a:t>
            </a:r>
            <a:endParaRPr kumimoji="1" lang="en-US" altLang="zh-CN" sz="1575" dirty="0"/>
          </a:p>
        </p:txBody>
      </p:sp>
      <p:sp>
        <p:nvSpPr>
          <p:cNvPr id="8" name="矩形标注 12"/>
          <p:cNvSpPr>
            <a:spLocks noChangeArrowheads="1"/>
          </p:cNvSpPr>
          <p:nvPr/>
        </p:nvSpPr>
        <p:spPr bwMode="auto">
          <a:xfrm>
            <a:off x="5215499" y="4436986"/>
            <a:ext cx="4420446" cy="833450"/>
          </a:xfrm>
          <a:prstGeom prst="wedgeRectCallout">
            <a:avLst>
              <a:gd name="adj1" fmla="val 37064"/>
              <a:gd name="adj2" fmla="val -305784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square" lIns="101250" tIns="52650" rIns="101250" bIns="52650" anchor="ctr">
            <a:spAutoFit/>
          </a:bodyPr>
          <a:lstStyle/>
          <a:p>
            <a:pPr algn="l">
              <a:defRPr/>
            </a:pPr>
            <a:r>
              <a:rPr lang="zh-CN" altLang="en-US" sz="1575" b="1" dirty="0">
                <a:solidFill>
                  <a:srgbClr val="FF0000"/>
                </a:solidFill>
              </a:rPr>
              <a:t>你可以在个人信息页面点击“编辑”修改自己的联系方式和办公地点、上传自己的照片等，以方便其他用户查询。</a:t>
            </a:r>
            <a:endParaRPr lang="en-US" altLang="zh-CN" sz="1575" b="1" dirty="0">
              <a:solidFill>
                <a:srgbClr val="FF0000"/>
              </a:solidFill>
            </a:endParaRPr>
          </a:p>
        </p:txBody>
      </p:sp>
      <p:cxnSp>
        <p:nvCxnSpPr>
          <p:cNvPr id="6" name="直接连接符 2">
            <a:extLst>
              <a:ext uri="{FF2B5EF4-FFF2-40B4-BE49-F238E27FC236}">
                <a16:creationId xmlns:a16="http://schemas.microsoft.com/office/drawing/2014/main" xmlns="" id="{58A2F4F3-4307-458E-894C-C4DF833E77BA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8E0A5276-6EDC-4AD6-8D00-75838E1FF39A}"/>
              </a:ext>
            </a:extLst>
          </p:cNvPr>
          <p:cNvSpPr txBox="1"/>
          <p:nvPr/>
        </p:nvSpPr>
        <p:spPr>
          <a:xfrm>
            <a:off x="350840" y="261043"/>
            <a:ext cx="5080655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修改手机号码     </a:t>
            </a:r>
            <a:r>
              <a:rPr lang="en-US" altLang="zh-CN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|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头像 </a:t>
            </a:r>
            <a:r>
              <a:rPr lang="en-US" altLang="zh-CN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|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个人照片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05588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804C2E2-ED1D-4129-AEFD-38D9F095F2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980" y="1880828"/>
            <a:ext cx="8887916" cy="30963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9088" y="909035"/>
            <a:ext cx="9648825" cy="73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zh-CN" altLang="en-US" sz="1575" dirty="0"/>
              <a:t>点击个人卡片页面右上方“编辑”按钮，进入编辑页面，设置好自己的头像、办公地点、手机号码、电子邮件、照片等信息保存。</a:t>
            </a:r>
            <a:endParaRPr kumimoji="1" lang="en-US" altLang="zh-CN" sz="1575" dirty="0"/>
          </a:p>
        </p:txBody>
      </p:sp>
      <p:sp>
        <p:nvSpPr>
          <p:cNvPr id="8" name="矩形标注 12"/>
          <p:cNvSpPr>
            <a:spLocks noChangeArrowheads="1"/>
          </p:cNvSpPr>
          <p:nvPr/>
        </p:nvSpPr>
        <p:spPr bwMode="auto">
          <a:xfrm>
            <a:off x="1615549" y="3572998"/>
            <a:ext cx="4420446" cy="591076"/>
          </a:xfrm>
          <a:prstGeom prst="wedgeRectCallout">
            <a:avLst>
              <a:gd name="adj1" fmla="val -50693"/>
              <a:gd name="adj2" fmla="val -89683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square" lIns="101250" tIns="52650" rIns="101250" bIns="52650" anchor="ctr">
            <a:spAutoFit/>
          </a:bodyPr>
          <a:lstStyle/>
          <a:p>
            <a:pPr algn="l">
              <a:defRPr/>
            </a:pPr>
            <a:r>
              <a:rPr lang="zh-CN" altLang="en-US" sz="1575" b="1" dirty="0">
                <a:solidFill>
                  <a:srgbClr val="FF0000"/>
                </a:solidFill>
              </a:rPr>
              <a:t>管理层可以通过这个维度穿透到下属员工的待办事宜、相关的文档。</a:t>
            </a:r>
            <a:endParaRPr lang="en-US" altLang="zh-CN" sz="1575" b="1" dirty="0">
              <a:solidFill>
                <a:srgbClr val="FF0000"/>
              </a:solidFill>
            </a:endParaRPr>
          </a:p>
        </p:txBody>
      </p:sp>
      <p:cxnSp>
        <p:nvCxnSpPr>
          <p:cNvPr id="6" name="直接连接符 2">
            <a:extLst>
              <a:ext uri="{FF2B5EF4-FFF2-40B4-BE49-F238E27FC236}">
                <a16:creationId xmlns:a16="http://schemas.microsoft.com/office/drawing/2014/main" xmlns="" id="{58A2F4F3-4307-458E-894C-C4DF833E77BA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8E0A5276-6EDC-4AD6-8D00-75838E1FF39A}"/>
              </a:ext>
            </a:extLst>
          </p:cNvPr>
          <p:cNvSpPr txBox="1"/>
          <p:nvPr/>
        </p:nvSpPr>
        <p:spPr>
          <a:xfrm>
            <a:off x="350840" y="261043"/>
            <a:ext cx="5080655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</a:rPr>
              <a:t>穿透下属（我的下属）</a:t>
            </a:r>
            <a:endParaRPr lang="zh-CN" altLang="en-US" sz="2200" dirty="0">
              <a:solidFill>
                <a:schemeClr val="bg1"/>
              </a:solidFill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47262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263BE62-FD39-45FD-BFDC-A93001634050}"/>
              </a:ext>
            </a:extLst>
          </p:cNvPr>
          <p:cNvSpPr/>
          <p:nvPr/>
        </p:nvSpPr>
        <p:spPr>
          <a:xfrm>
            <a:off x="0" y="765037"/>
            <a:ext cx="10287000" cy="2087971"/>
          </a:xfrm>
          <a:prstGeom prst="rect">
            <a:avLst/>
          </a:prstGeom>
          <a:solidFill>
            <a:srgbClr val="A6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48" tIns="38575" rIns="77148" bIns="38575" rtlCol="0" anchor="ctr"/>
          <a:lstStyle/>
          <a:p>
            <a:pPr algn="ctr" defTabSz="771468"/>
            <a:endParaRPr lang="zh-CN" altLang="en-US" sz="1575" dirty="0">
              <a:solidFill>
                <a:srgbClr val="EE363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21828" y="1826127"/>
            <a:ext cx="8505945" cy="597276"/>
          </a:xfrm>
          <a:prstGeom prst="rect">
            <a:avLst/>
          </a:prstGeom>
        </p:spPr>
        <p:txBody>
          <a:bodyPr wrap="square" lIns="77148" tIns="38575" rIns="77148" bIns="38575">
            <a:spAutoFit/>
          </a:bodyPr>
          <a:lstStyle/>
          <a:p>
            <a:pPr defTabSz="771468"/>
            <a:r>
              <a:rPr kumimoji="1" lang="zh-CN" altLang="en-US" sz="33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</a:p>
        </p:txBody>
      </p:sp>
      <p:sp>
        <p:nvSpPr>
          <p:cNvPr id="12" name="矩形 11"/>
          <p:cNvSpPr/>
          <p:nvPr/>
        </p:nvSpPr>
        <p:spPr>
          <a:xfrm>
            <a:off x="1039557" y="1329782"/>
            <a:ext cx="121514" cy="103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48" tIns="38575" rIns="77148" bIns="38575" rtlCol="0" anchor="ctr"/>
          <a:lstStyle/>
          <a:p>
            <a:pPr algn="ctr" defTabSz="771468"/>
            <a:endParaRPr lang="zh-CN" altLang="en-US" sz="15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282586" y="1269030"/>
            <a:ext cx="3107163" cy="49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148" tIns="38575" rIns="77148" bIns="385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71468" eaLnBrk="1" hangingPunct="1"/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27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73066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2">
            <a:extLst>
              <a:ext uri="{FF2B5EF4-FFF2-40B4-BE49-F238E27FC236}">
                <a16:creationId xmlns:a16="http://schemas.microsoft.com/office/drawing/2014/main" xmlns="" id="{3C4C8656-C8E9-4A71-972A-49EBD818E44D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13D33FD3-1945-4E24-A15D-422D77212304}"/>
              </a:ext>
            </a:extLst>
          </p:cNvPr>
          <p:cNvSpPr txBox="1"/>
          <p:nvPr/>
        </p:nvSpPr>
        <p:spPr>
          <a:xfrm>
            <a:off x="3610322" y="1438784"/>
            <a:ext cx="1821174" cy="369332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新建（发起</a:t>
            </a:r>
            <a:r>
              <a:rPr lang="en-US" altLang="zh-CN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|</a:t>
            </a: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填单）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7" name="文本框 19464">
            <a:extLst>
              <a:ext uri="{FF2B5EF4-FFF2-40B4-BE49-F238E27FC236}">
                <a16:creationId xmlns:a16="http://schemas.microsoft.com/office/drawing/2014/main" xmlns="" id="{24647B57-1737-432E-9CF8-85156F766096}"/>
              </a:ext>
            </a:extLst>
          </p:cNvPr>
          <p:cNvSpPr txBox="1"/>
          <p:nvPr/>
        </p:nvSpPr>
        <p:spPr>
          <a:xfrm>
            <a:off x="5431495" y="1525750"/>
            <a:ext cx="1415772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 eaLnBrk="0" hangingPunct="0"/>
            <a:r>
              <a:rPr lang="zh-CN" altLang="en-US" sz="1200" b="1" dirty="0">
                <a:solidFill>
                  <a:srgbClr val="4D4D4D"/>
                </a:solidFill>
                <a:latin typeface="Arial" panose="020B0604020202020204" pitchFamily="34" charset="0"/>
                <a:ea typeface="方正兰亭细黑_GBK" pitchFamily="2" charset="-122"/>
                <a:sym typeface="Arial" panose="020B0604020202020204" pitchFamily="34" charset="0"/>
              </a:rPr>
              <a:t>如何填写流程单据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AD29FE0-1983-489B-A654-7839E38CA788}"/>
              </a:ext>
            </a:extLst>
          </p:cNvPr>
          <p:cNvSpPr/>
          <p:nvPr/>
        </p:nvSpPr>
        <p:spPr>
          <a:xfrm>
            <a:off x="3199525" y="214863"/>
            <a:ext cx="4463938" cy="42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214313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sz="2138" b="1" dirty="0"/>
              <a:t>演示流程：校内新闻</a:t>
            </a:r>
            <a:endParaRPr lang="zh-CN" altLang="en-US" sz="2138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xmlns="" id="{89026A3D-CD11-4825-B658-8DA5638B928A}"/>
              </a:ext>
            </a:extLst>
          </p:cNvPr>
          <p:cNvSpPr txBox="1"/>
          <p:nvPr/>
        </p:nvSpPr>
        <p:spPr>
          <a:xfrm>
            <a:off x="3610322" y="2114546"/>
            <a:ext cx="1821174" cy="369332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跟踪（我的请求）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15" name="文本框 19464">
            <a:extLst>
              <a:ext uri="{FF2B5EF4-FFF2-40B4-BE49-F238E27FC236}">
                <a16:creationId xmlns:a16="http://schemas.microsoft.com/office/drawing/2014/main" xmlns="" id="{4BC1824E-451A-43CA-9F88-071FA0115E3A}"/>
              </a:ext>
            </a:extLst>
          </p:cNvPr>
          <p:cNvSpPr txBox="1"/>
          <p:nvPr/>
        </p:nvSpPr>
        <p:spPr>
          <a:xfrm>
            <a:off x="5424003" y="2206878"/>
            <a:ext cx="1569660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 eaLnBrk="0" hangingPunct="0"/>
            <a:r>
              <a:rPr lang="zh-CN" altLang="en-US" sz="1200" b="1" dirty="0">
                <a:solidFill>
                  <a:srgbClr val="4D4D4D"/>
                </a:solidFill>
                <a:latin typeface="Arial" panose="020B0604020202020204" pitchFamily="34" charset="0"/>
                <a:ea typeface="方正兰亭细黑_GBK" pitchFamily="2" charset="-122"/>
                <a:sym typeface="Arial" panose="020B0604020202020204" pitchFamily="34" charset="0"/>
              </a:rPr>
              <a:t>自己填报的流程跟进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xmlns="" id="{E2647A06-0770-4032-8BCB-9F7A0E785705}"/>
              </a:ext>
            </a:extLst>
          </p:cNvPr>
          <p:cNvSpPr txBox="1"/>
          <p:nvPr/>
        </p:nvSpPr>
        <p:spPr>
          <a:xfrm>
            <a:off x="3610321" y="2742086"/>
            <a:ext cx="1799974" cy="369332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办理（审批）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17" name="文本框 19464">
            <a:extLst>
              <a:ext uri="{FF2B5EF4-FFF2-40B4-BE49-F238E27FC236}">
                <a16:creationId xmlns:a16="http://schemas.microsoft.com/office/drawing/2014/main" xmlns="" id="{F998EBEF-5D53-4633-8703-F4F9151673B9}"/>
              </a:ext>
            </a:extLst>
          </p:cNvPr>
          <p:cNvSpPr txBox="1"/>
          <p:nvPr/>
        </p:nvSpPr>
        <p:spPr>
          <a:xfrm>
            <a:off x="5410295" y="2766294"/>
            <a:ext cx="4025461" cy="3385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 eaLnBrk="0" hangingPunct="0"/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方正兰亭细黑_GBK" pitchFamily="2" charset="-122"/>
                <a:sym typeface="Arial" panose="020B0604020202020204" pitchFamily="34" charset="0"/>
              </a:rPr>
              <a:t>批准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方正兰亭细黑_GBK" pitchFamily="2" charset="-122"/>
                <a:sym typeface="Arial" panose="020B0604020202020204" pitchFamily="34" charset="0"/>
              </a:rPr>
              <a:t>&amp;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方正兰亭细黑_GBK" pitchFamily="2" charset="-122"/>
                <a:sym typeface="Arial" panose="020B0604020202020204" pitchFamily="34" charset="0"/>
              </a:rPr>
              <a:t>退回、提交、转发、意见征询、转办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xmlns="" id="{6E6D7F2E-699F-49F5-A2CF-009532EA15E4}"/>
              </a:ext>
            </a:extLst>
          </p:cNvPr>
          <p:cNvSpPr txBox="1"/>
          <p:nvPr/>
        </p:nvSpPr>
        <p:spPr>
          <a:xfrm>
            <a:off x="3610321" y="3381553"/>
            <a:ext cx="1821173" cy="345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查询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19" name="文本框 19464">
            <a:extLst>
              <a:ext uri="{FF2B5EF4-FFF2-40B4-BE49-F238E27FC236}">
                <a16:creationId xmlns:a16="http://schemas.microsoft.com/office/drawing/2014/main" xmlns="" id="{2C657001-D52F-4EFD-AA32-60B77507E3AF}"/>
              </a:ext>
            </a:extLst>
          </p:cNvPr>
          <p:cNvSpPr txBox="1"/>
          <p:nvPr/>
        </p:nvSpPr>
        <p:spPr>
          <a:xfrm>
            <a:off x="5437188" y="3473592"/>
            <a:ext cx="1920719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 eaLnBrk="0" hangingPunct="0"/>
            <a:r>
              <a:rPr lang="zh-CN" altLang="en-US" sz="1200" b="1" dirty="0">
                <a:solidFill>
                  <a:srgbClr val="4D4D4D"/>
                </a:solidFill>
                <a:ea typeface="方正兰亭细黑_GBK" pitchFamily="2" charset="-122"/>
                <a:sym typeface="Arial" panose="020B0604020202020204" pitchFamily="34" charset="0"/>
              </a:rPr>
              <a:t>已审批或已归档流程 查找</a:t>
            </a:r>
            <a:endParaRPr lang="zh-CN" altLang="en-US" sz="1200" b="1" dirty="0">
              <a:solidFill>
                <a:srgbClr val="4D4D4D"/>
              </a:solidFill>
              <a:latin typeface="Arial" panose="020B0604020202020204" pitchFamily="34" charset="0"/>
              <a:ea typeface="方正兰亭细黑_GBK" pitchFamily="2" charset="-122"/>
              <a:sym typeface="Arial" panose="020B0604020202020204" pitchFamily="34" charset="0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xmlns="" id="{6FE18758-6295-4221-A7C9-A718963F533F}"/>
              </a:ext>
            </a:extLst>
          </p:cNvPr>
          <p:cNvSpPr txBox="1"/>
          <p:nvPr/>
        </p:nvSpPr>
        <p:spPr>
          <a:xfrm>
            <a:off x="3610321" y="3997903"/>
            <a:ext cx="1821174" cy="369332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删除（废单）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21" name="文本框 19464">
            <a:extLst>
              <a:ext uri="{FF2B5EF4-FFF2-40B4-BE49-F238E27FC236}">
                <a16:creationId xmlns:a16="http://schemas.microsoft.com/office/drawing/2014/main" xmlns="" id="{036F8C90-4BDE-4956-8A16-E5AF86ED3661}"/>
              </a:ext>
            </a:extLst>
          </p:cNvPr>
          <p:cNvSpPr txBox="1"/>
          <p:nvPr/>
        </p:nvSpPr>
        <p:spPr>
          <a:xfrm>
            <a:off x="5431495" y="4090236"/>
            <a:ext cx="2800767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 eaLnBrk="0" hangingPunct="0"/>
            <a:r>
              <a:rPr lang="zh-CN" altLang="en-US" sz="1200" b="1" dirty="0">
                <a:solidFill>
                  <a:srgbClr val="4D4D4D"/>
                </a:solidFill>
                <a:latin typeface="Arial" panose="020B0604020202020204" pitchFamily="34" charset="0"/>
                <a:ea typeface="方正兰亭细黑_GBK" pitchFamily="2" charset="-122"/>
                <a:sym typeface="Arial" panose="020B0604020202020204" pitchFamily="34" charset="0"/>
              </a:rPr>
              <a:t>审批流程作废！流程退回到发起人删除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xmlns="" id="{6C636E8C-ACD4-4AF5-BDD0-97E99F95F29C}"/>
              </a:ext>
            </a:extLst>
          </p:cNvPr>
          <p:cNvSpPr txBox="1"/>
          <p:nvPr/>
        </p:nvSpPr>
        <p:spPr>
          <a:xfrm>
            <a:off x="3610321" y="4643646"/>
            <a:ext cx="1821174" cy="369332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代理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23" name="文本框 19464">
            <a:extLst>
              <a:ext uri="{FF2B5EF4-FFF2-40B4-BE49-F238E27FC236}">
                <a16:creationId xmlns:a16="http://schemas.microsoft.com/office/drawing/2014/main" xmlns="" id="{B46766D7-7BF9-4AD3-93D6-0635354C14C0}"/>
              </a:ext>
            </a:extLst>
          </p:cNvPr>
          <p:cNvSpPr txBox="1"/>
          <p:nvPr/>
        </p:nvSpPr>
        <p:spPr>
          <a:xfrm>
            <a:off x="5431495" y="4735979"/>
            <a:ext cx="3108543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 eaLnBrk="0" hangingPunct="0"/>
            <a:r>
              <a:rPr lang="zh-CN" altLang="en-US" sz="1200" b="1" dirty="0">
                <a:solidFill>
                  <a:srgbClr val="4D4D4D"/>
                </a:solidFill>
                <a:ea typeface="方正兰亭细黑_GBK" pitchFamily="2" charset="-122"/>
                <a:sym typeface="Arial" panose="020B0604020202020204" pitchFamily="34" charset="0"/>
              </a:rPr>
              <a:t>出国等无条件办理流程事务时进行授权代理</a:t>
            </a:r>
            <a:endParaRPr lang="zh-CN" altLang="en-US" sz="1200" b="1" dirty="0">
              <a:solidFill>
                <a:srgbClr val="4D4D4D"/>
              </a:solidFill>
              <a:latin typeface="Arial" panose="020B0604020202020204" pitchFamily="34" charset="0"/>
              <a:ea typeface="方正兰亭细黑_GBK" pitchFamily="2" charset="-122"/>
              <a:sym typeface="Arial" panose="020B0604020202020204" pitchFamily="34" charset="0"/>
            </a:endParaRP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xmlns="" id="{3A8AB53D-FC6E-4877-9002-CBCCE7C1A8A3}"/>
              </a:ext>
            </a:extLst>
          </p:cNvPr>
          <p:cNvSpPr txBox="1"/>
          <p:nvPr/>
        </p:nvSpPr>
        <p:spPr>
          <a:xfrm>
            <a:off x="3610321" y="5732968"/>
            <a:ext cx="3117158" cy="369332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审批透明化（流程图 </a:t>
            </a:r>
            <a:r>
              <a:rPr lang="en-US" altLang="zh-CN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&amp; </a:t>
            </a: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流程状态）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xmlns="" id="{2FF3D1AB-1014-402E-A5D2-8CEC0F6868F8}"/>
              </a:ext>
            </a:extLst>
          </p:cNvPr>
          <p:cNvSpPr txBox="1"/>
          <p:nvPr/>
        </p:nvSpPr>
        <p:spPr>
          <a:xfrm>
            <a:off x="350841" y="261043"/>
            <a:ext cx="2447966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流程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77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568" y="863500"/>
            <a:ext cx="9617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>
              <a:lnSpc>
                <a:spcPct val="150000"/>
              </a:lnSpc>
              <a:buSzPct val="50000"/>
              <a:defRPr/>
            </a:pPr>
            <a:r>
              <a:rPr kumimoji="1" lang="zh-CN" altLang="en-US" sz="1800" dirty="0"/>
              <a:t>点击“常用功能菜单区”，进入流程流程功能菜单，然后点击左侧菜单的“新建流程”，进入新建流程页面。</a:t>
            </a:r>
          </a:p>
        </p:txBody>
      </p:sp>
      <p:cxnSp>
        <p:nvCxnSpPr>
          <p:cNvPr id="5" name="直接连接符 2">
            <a:extLst>
              <a:ext uri="{FF2B5EF4-FFF2-40B4-BE49-F238E27FC236}">
                <a16:creationId xmlns:a16="http://schemas.microsoft.com/office/drawing/2014/main" xmlns="" id="{E9919E27-5CD2-4C1A-9D80-782026BC45EB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1F515C18-6D2E-486D-A759-FE0ACE75853F}"/>
              </a:ext>
            </a:extLst>
          </p:cNvPr>
          <p:cNvSpPr/>
          <p:nvPr/>
        </p:nvSpPr>
        <p:spPr>
          <a:xfrm>
            <a:off x="3199525" y="214863"/>
            <a:ext cx="4463938" cy="42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214313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sz="2138" b="1" dirty="0"/>
              <a:t>演示流程：</a:t>
            </a:r>
            <a:r>
              <a:rPr lang="zh-CN" altLang="en-US" sz="2138" dirty="0"/>
              <a:t>校内新闻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8150CB4B-ACF4-4710-A245-EA99C47412D9}"/>
              </a:ext>
            </a:extLst>
          </p:cNvPr>
          <p:cNvSpPr txBox="1"/>
          <p:nvPr/>
        </p:nvSpPr>
        <p:spPr>
          <a:xfrm>
            <a:off x="350841" y="261043"/>
            <a:ext cx="2447966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新建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流程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833598B-4296-476C-A309-6E4C2E14FD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526" y="1885154"/>
            <a:ext cx="9175948" cy="39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919528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5501" y="958993"/>
            <a:ext cx="8505945" cy="45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kumimoji="1" lang="zh-CN" altLang="en-US" sz="1800" dirty="0"/>
              <a:t>在新建流程展示页面，点击要发起的流程名称，进入该流程创建页面。</a:t>
            </a:r>
            <a:endParaRPr lang="zh-CN" altLang="en-US" sz="1800" kern="0" dirty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直接连接符 2">
            <a:extLst>
              <a:ext uri="{FF2B5EF4-FFF2-40B4-BE49-F238E27FC236}">
                <a16:creationId xmlns:a16="http://schemas.microsoft.com/office/drawing/2014/main" xmlns="" id="{BD8549A0-810F-499E-8614-C3B381731976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5EEBE1E6-9D1B-4085-85E0-16537280C84C}"/>
              </a:ext>
            </a:extLst>
          </p:cNvPr>
          <p:cNvSpPr/>
          <p:nvPr/>
        </p:nvSpPr>
        <p:spPr>
          <a:xfrm>
            <a:off x="3199525" y="214863"/>
            <a:ext cx="4463938" cy="42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214313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sz="2138" b="1" dirty="0"/>
              <a:t>演示流程：</a:t>
            </a:r>
            <a:r>
              <a:rPr lang="zh-CN" altLang="en-US" sz="2138" dirty="0"/>
              <a:t>校内新闻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E0E423B1-39E3-4507-88A2-4F5BDE1AAE0B}"/>
              </a:ext>
            </a:extLst>
          </p:cNvPr>
          <p:cNvSpPr txBox="1"/>
          <p:nvPr/>
        </p:nvSpPr>
        <p:spPr>
          <a:xfrm>
            <a:off x="350841" y="261043"/>
            <a:ext cx="2560690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新建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流程</a:t>
            </a:r>
            <a:r>
              <a:rPr lang="en-US" altLang="zh-CN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 -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发起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2312287-CE7E-401F-83F6-0D70B2309E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012" y="1606845"/>
            <a:ext cx="7658991" cy="498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80134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D4BD4D9-ADB2-4BC1-A12C-2F89EF7B91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933" y="1995159"/>
            <a:ext cx="9463980" cy="4097666"/>
          </a:xfrm>
          <a:prstGeom prst="rect">
            <a:avLst/>
          </a:prstGeom>
        </p:spPr>
      </p:pic>
      <p:sp>
        <p:nvSpPr>
          <p:cNvPr id="6" name="矩形标注 26"/>
          <p:cNvSpPr>
            <a:spLocks noChangeArrowheads="1"/>
          </p:cNvSpPr>
          <p:nvPr/>
        </p:nvSpPr>
        <p:spPr bwMode="auto">
          <a:xfrm>
            <a:off x="3614474" y="4653136"/>
            <a:ext cx="2430019" cy="591076"/>
          </a:xfrm>
          <a:prstGeom prst="wedgeRectCallout">
            <a:avLst>
              <a:gd name="adj1" fmla="val -7866"/>
              <a:gd name="adj2" fmla="val -125766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square" lIns="101250" tIns="52650" rIns="101250" bIns="52650" anchor="ctr">
            <a:spAutoFit/>
          </a:bodyPr>
          <a:lstStyle/>
          <a:p>
            <a:pPr algn="l">
              <a:defRPr/>
            </a:pPr>
            <a:r>
              <a:rPr lang="zh-CN" altLang="en-US" sz="1575" b="1" dirty="0">
                <a:solidFill>
                  <a:srgbClr val="FF0000"/>
                </a:solidFill>
              </a:rPr>
              <a:t>带有红色感叹号*的项目是必填项</a:t>
            </a:r>
          </a:p>
        </p:txBody>
      </p:sp>
      <p:sp>
        <p:nvSpPr>
          <p:cNvPr id="8" name="矩形标注 25"/>
          <p:cNvSpPr>
            <a:spLocks noChangeArrowheads="1"/>
          </p:cNvSpPr>
          <p:nvPr/>
        </p:nvSpPr>
        <p:spPr bwMode="auto">
          <a:xfrm>
            <a:off x="7303470" y="3985026"/>
            <a:ext cx="2340973" cy="591076"/>
          </a:xfrm>
          <a:prstGeom prst="wedgeRectCallout">
            <a:avLst>
              <a:gd name="adj1" fmla="val 37457"/>
              <a:gd name="adj2" fmla="val -308591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square" lIns="101250" tIns="52650" rIns="101250" bIns="52650" anchor="ctr">
            <a:spAutoFit/>
          </a:bodyPr>
          <a:lstStyle/>
          <a:p>
            <a:pPr algn="l">
              <a:defRPr/>
            </a:pPr>
            <a:r>
              <a:rPr lang="zh-CN" altLang="en-US" sz="1575" b="1" dirty="0">
                <a:solidFill>
                  <a:srgbClr val="FF0000"/>
                </a:solidFill>
              </a:rPr>
              <a:t>点击相应的按钮，将对流程进行不同的处理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574" y="1034486"/>
            <a:ext cx="9943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/>
              <a:t>  提交：点击“提交”按钮，将您的流程提交到下一个处理人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/>
              <a:t>  保存：点击“保存”按钮，流程保存在您自己的“待办流程”中，您可以以后再进行编辑和提交。</a:t>
            </a:r>
            <a:r>
              <a:rPr lang="zh-CN" altLang="en-US" sz="1600" dirty="0">
                <a:sym typeface="Wingdings" pitchFamily="2" charset="2"/>
              </a:rPr>
              <a:t>  </a:t>
            </a:r>
            <a:endParaRPr lang="zh-CN" altLang="en-US" sz="1600" kern="0" dirty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0" name="直接连接符 2">
            <a:extLst>
              <a:ext uri="{FF2B5EF4-FFF2-40B4-BE49-F238E27FC236}">
                <a16:creationId xmlns:a16="http://schemas.microsoft.com/office/drawing/2014/main" xmlns="" id="{5A152B79-D1CF-4D4A-99A3-997574E3BDC2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1021AE6-5520-4D4F-A266-D725D02B5235}"/>
              </a:ext>
            </a:extLst>
          </p:cNvPr>
          <p:cNvSpPr/>
          <p:nvPr/>
        </p:nvSpPr>
        <p:spPr>
          <a:xfrm>
            <a:off x="3199525" y="214863"/>
            <a:ext cx="4463938" cy="42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214313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sz="2138" b="1" dirty="0"/>
              <a:t>演示流程：</a:t>
            </a:r>
            <a:r>
              <a:rPr lang="zh-CN" altLang="en-US" sz="2138" dirty="0"/>
              <a:t>校内通知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6399B0C5-F302-4212-95CC-5233C249227C}"/>
              </a:ext>
            </a:extLst>
          </p:cNvPr>
          <p:cNvSpPr txBox="1"/>
          <p:nvPr/>
        </p:nvSpPr>
        <p:spPr>
          <a:xfrm>
            <a:off x="350840" y="261043"/>
            <a:ext cx="2632689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新建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流程</a:t>
            </a:r>
            <a:r>
              <a:rPr lang="en-US" altLang="zh-CN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 -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填单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51508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088" y="999626"/>
            <a:ext cx="9943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kern="0" dirty="0">
                <a:latin typeface="+mn-ea"/>
                <a:ea typeface="+mn-ea"/>
                <a:cs typeface="Arial Unicode MS" pitchFamily="34" charset="-128"/>
              </a:rPr>
              <a:t>点击左侧菜单的“我的请求”，可以查看已发起的所有流程。从这里可以看到流程当前停留在那个节点，未做处理的审批人是谁。</a:t>
            </a:r>
          </a:p>
          <a:p>
            <a:r>
              <a:rPr lang="zh-CN" altLang="en-US" sz="1600" dirty="0">
                <a:sym typeface="Wingdings" pitchFamily="2" charset="2"/>
              </a:rPr>
              <a:t>  </a:t>
            </a:r>
            <a:endParaRPr lang="zh-CN" altLang="en-US" sz="1600" kern="0" dirty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0" name="直接连接符 2">
            <a:extLst>
              <a:ext uri="{FF2B5EF4-FFF2-40B4-BE49-F238E27FC236}">
                <a16:creationId xmlns:a16="http://schemas.microsoft.com/office/drawing/2014/main" xmlns="" id="{5A152B79-D1CF-4D4A-99A3-997574E3BDC2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1021AE6-5520-4D4F-A266-D725D02B5235}"/>
              </a:ext>
            </a:extLst>
          </p:cNvPr>
          <p:cNvSpPr/>
          <p:nvPr/>
        </p:nvSpPr>
        <p:spPr>
          <a:xfrm>
            <a:off x="3199525" y="214863"/>
            <a:ext cx="4463938" cy="42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214313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sz="2138" b="1" dirty="0"/>
              <a:t>演示流程：校内通知</a:t>
            </a:r>
            <a:endParaRPr lang="zh-CN" altLang="en-US" sz="2138" dirty="0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6399B0C5-F302-4212-95CC-5233C249227C}"/>
              </a:ext>
            </a:extLst>
          </p:cNvPr>
          <p:cNvSpPr txBox="1"/>
          <p:nvPr/>
        </p:nvSpPr>
        <p:spPr>
          <a:xfrm>
            <a:off x="350841" y="261043"/>
            <a:ext cx="2447966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跟踪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流程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FBDD7A1-FD65-4B01-9C8A-14E174022E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328" y="1772816"/>
            <a:ext cx="9438343" cy="442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546957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513" y="1030928"/>
            <a:ext cx="9504921" cy="78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ym typeface="Wingdings" pitchFamily="2" charset="2"/>
              </a:rPr>
              <a:t></a:t>
            </a:r>
            <a:r>
              <a:rPr lang="zh-CN" altLang="en-US" sz="1600" dirty="0"/>
              <a:t>批准：当同意时，点击页面右上角的“批准”按钮或是在面单页面上直接点击鼠标右键也会出现相应的“批准”按钮，点击“批准”将流程将根据设置流转到下一个节点；</a:t>
            </a:r>
            <a:endParaRPr lang="en-US" altLang="zh-CN" sz="1600" dirty="0"/>
          </a:p>
        </p:txBody>
      </p:sp>
      <p:cxnSp>
        <p:nvCxnSpPr>
          <p:cNvPr id="5" name="直接连接符 2">
            <a:extLst>
              <a:ext uri="{FF2B5EF4-FFF2-40B4-BE49-F238E27FC236}">
                <a16:creationId xmlns:a16="http://schemas.microsoft.com/office/drawing/2014/main" xmlns="" id="{4A49E3CD-FC5B-4040-B240-8F602BA272BD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D68901C-E238-45E1-90C1-687E0899DE53}"/>
              </a:ext>
            </a:extLst>
          </p:cNvPr>
          <p:cNvSpPr/>
          <p:nvPr/>
        </p:nvSpPr>
        <p:spPr>
          <a:xfrm>
            <a:off x="3199525" y="214863"/>
            <a:ext cx="4463938" cy="42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214313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sz="2138" b="1" dirty="0"/>
              <a:t>演示流程：</a:t>
            </a:r>
            <a:r>
              <a:rPr lang="zh-CN" altLang="en-US" sz="2138" dirty="0"/>
              <a:t>校内通知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807EFCDA-FA52-433A-B01A-E235721BA72F}"/>
              </a:ext>
            </a:extLst>
          </p:cNvPr>
          <p:cNvSpPr txBox="1"/>
          <p:nvPr/>
        </p:nvSpPr>
        <p:spPr>
          <a:xfrm>
            <a:off x="350841" y="261043"/>
            <a:ext cx="2447966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流程办理</a:t>
            </a:r>
            <a:r>
              <a:rPr lang="en-US" altLang="zh-CN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 -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批准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9EFE0E4-DB8A-4BC6-8E05-94FC46E9DA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988" y="1942910"/>
            <a:ext cx="8821234" cy="436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057828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263BE62-FD39-45FD-BFDC-A93001634050}"/>
              </a:ext>
            </a:extLst>
          </p:cNvPr>
          <p:cNvSpPr/>
          <p:nvPr/>
        </p:nvSpPr>
        <p:spPr>
          <a:xfrm>
            <a:off x="0" y="765037"/>
            <a:ext cx="10287000" cy="2087971"/>
          </a:xfrm>
          <a:prstGeom prst="rect">
            <a:avLst/>
          </a:prstGeom>
          <a:solidFill>
            <a:srgbClr val="A6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48" tIns="38575" rIns="77148" bIns="38575" rtlCol="0" anchor="ctr"/>
          <a:lstStyle/>
          <a:p>
            <a:pPr algn="ctr" defTabSz="771468"/>
            <a:endParaRPr lang="zh-CN" altLang="en-US" sz="1575" dirty="0">
              <a:solidFill>
                <a:srgbClr val="EE363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21828" y="1826127"/>
            <a:ext cx="8505945" cy="597276"/>
          </a:xfrm>
          <a:prstGeom prst="rect">
            <a:avLst/>
          </a:prstGeom>
        </p:spPr>
        <p:txBody>
          <a:bodyPr wrap="square" lIns="77148" tIns="38575" rIns="77148" bIns="38575">
            <a:spAutoFit/>
          </a:bodyPr>
          <a:lstStyle/>
          <a:p>
            <a:pPr defTabSz="771468"/>
            <a:r>
              <a:rPr kumimoji="1" lang="zh-CN" altLang="en-US" sz="33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基础准备</a:t>
            </a:r>
          </a:p>
        </p:txBody>
      </p:sp>
      <p:sp>
        <p:nvSpPr>
          <p:cNvPr id="12" name="矩形 11"/>
          <p:cNvSpPr/>
          <p:nvPr/>
        </p:nvSpPr>
        <p:spPr>
          <a:xfrm>
            <a:off x="1039557" y="1329782"/>
            <a:ext cx="121514" cy="103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48" tIns="38575" rIns="77148" bIns="38575" rtlCol="0" anchor="ctr"/>
          <a:lstStyle/>
          <a:p>
            <a:pPr algn="ctr" defTabSz="771468"/>
            <a:endParaRPr lang="zh-CN" altLang="en-US" sz="15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282586" y="1269030"/>
            <a:ext cx="3107163" cy="49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148" tIns="38575" rIns="77148" bIns="385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71468" eaLnBrk="1" hangingPunct="1"/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7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934796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513" y="1030928"/>
            <a:ext cx="9504921" cy="78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ym typeface="Wingdings" pitchFamily="2" charset="2"/>
              </a:rPr>
              <a:t></a:t>
            </a:r>
            <a:r>
              <a:rPr lang="zh-CN" altLang="en-US" sz="1600" dirty="0"/>
              <a:t>保存：当您在签字意见中输入了意见，但又不想马上处理该流程时，点击页面右上角“保存”按钮或是在面单页面上直接点击鼠标右键也会出现相应的“保存”按钮，点击此按钮进行保存操作。</a:t>
            </a:r>
          </a:p>
        </p:txBody>
      </p:sp>
      <p:cxnSp>
        <p:nvCxnSpPr>
          <p:cNvPr id="5" name="直接连接符 2">
            <a:extLst>
              <a:ext uri="{FF2B5EF4-FFF2-40B4-BE49-F238E27FC236}">
                <a16:creationId xmlns:a16="http://schemas.microsoft.com/office/drawing/2014/main" xmlns="" id="{4A49E3CD-FC5B-4040-B240-8F602BA272BD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D68901C-E238-45E1-90C1-687E0899DE53}"/>
              </a:ext>
            </a:extLst>
          </p:cNvPr>
          <p:cNvSpPr/>
          <p:nvPr/>
        </p:nvSpPr>
        <p:spPr>
          <a:xfrm>
            <a:off x="3199525" y="214863"/>
            <a:ext cx="4463938" cy="42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214313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sz="2138" b="1" dirty="0"/>
              <a:t>演示流程：校内通知</a:t>
            </a:r>
            <a:endParaRPr lang="zh-CN" altLang="en-US" sz="2138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807EFCDA-FA52-433A-B01A-E235721BA72F}"/>
              </a:ext>
            </a:extLst>
          </p:cNvPr>
          <p:cNvSpPr txBox="1"/>
          <p:nvPr/>
        </p:nvSpPr>
        <p:spPr>
          <a:xfrm>
            <a:off x="350841" y="261043"/>
            <a:ext cx="2447966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流程办理</a:t>
            </a:r>
            <a:r>
              <a:rPr lang="en-US" altLang="zh-CN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 -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保存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A1FAECD-BD69-4F0D-B3C7-648EAA30F5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999" y="1916832"/>
            <a:ext cx="9175948" cy="45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687101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513" y="1030928"/>
            <a:ext cx="9504921" cy="78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ym typeface="Wingdings" pitchFamily="2" charset="2"/>
              </a:rPr>
              <a:t></a:t>
            </a:r>
            <a:r>
              <a:rPr lang="zh-CN" altLang="en-US" sz="1600" dirty="0"/>
              <a:t>退回：当不同意时，点击页面右上角“退回”按钮或是在面单页面上直接点击鼠标右键也会出现相应的“退回”按钮，点击此按钮，流程将根据设置流转退回到发起人的节点；</a:t>
            </a:r>
          </a:p>
        </p:txBody>
      </p:sp>
      <p:cxnSp>
        <p:nvCxnSpPr>
          <p:cNvPr id="5" name="直接连接符 2">
            <a:extLst>
              <a:ext uri="{FF2B5EF4-FFF2-40B4-BE49-F238E27FC236}">
                <a16:creationId xmlns:a16="http://schemas.microsoft.com/office/drawing/2014/main" xmlns="" id="{4A49E3CD-FC5B-4040-B240-8F602BA272BD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D68901C-E238-45E1-90C1-687E0899DE53}"/>
              </a:ext>
            </a:extLst>
          </p:cNvPr>
          <p:cNvSpPr/>
          <p:nvPr/>
        </p:nvSpPr>
        <p:spPr>
          <a:xfrm>
            <a:off x="3199525" y="214863"/>
            <a:ext cx="4463938" cy="42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214313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sz="2138" b="1" dirty="0"/>
              <a:t>演示流程：</a:t>
            </a:r>
            <a:r>
              <a:rPr lang="zh-CN" altLang="en-US" sz="2138" dirty="0"/>
              <a:t>校内通知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807EFCDA-FA52-433A-B01A-E235721BA72F}"/>
              </a:ext>
            </a:extLst>
          </p:cNvPr>
          <p:cNvSpPr txBox="1"/>
          <p:nvPr/>
        </p:nvSpPr>
        <p:spPr>
          <a:xfrm>
            <a:off x="350841" y="261043"/>
            <a:ext cx="2447966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流程办理</a:t>
            </a:r>
            <a:r>
              <a:rPr lang="en-US" altLang="zh-CN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 -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退回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07C7FC1-FFE1-4F6D-A09E-E66C29F401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55" y="1916832"/>
            <a:ext cx="9648825" cy="443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5457709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513" y="1030928"/>
            <a:ext cx="9504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ym typeface="Wingdings" pitchFamily="2" charset="2"/>
              </a:rPr>
              <a:t>转发</a:t>
            </a:r>
            <a:r>
              <a:rPr lang="zh-CN" altLang="en-US" sz="1600" dirty="0"/>
              <a:t>：当需要将该流程交给流程以外的人查看或征求意见（</a:t>
            </a:r>
            <a:r>
              <a:rPr lang="zh-CN" altLang="en-US" sz="1600" dirty="0">
                <a:solidFill>
                  <a:srgbClr val="FF0000"/>
                </a:solidFill>
              </a:rPr>
              <a:t>注意这个征求意见不会影响到原审批人的审批操作</a:t>
            </a:r>
            <a:r>
              <a:rPr lang="zh-CN" altLang="en-US" sz="1600" dirty="0"/>
              <a:t>），点击“转发”按钮，此功能最常用于知会他人；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endParaRPr lang="zh-CN" altLang="en-US" sz="1600" dirty="0"/>
          </a:p>
        </p:txBody>
      </p:sp>
      <p:cxnSp>
        <p:nvCxnSpPr>
          <p:cNvPr id="5" name="直接连接符 2">
            <a:extLst>
              <a:ext uri="{FF2B5EF4-FFF2-40B4-BE49-F238E27FC236}">
                <a16:creationId xmlns:a16="http://schemas.microsoft.com/office/drawing/2014/main" xmlns="" id="{4A49E3CD-FC5B-4040-B240-8F602BA272BD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D68901C-E238-45E1-90C1-687E0899DE53}"/>
              </a:ext>
            </a:extLst>
          </p:cNvPr>
          <p:cNvSpPr/>
          <p:nvPr/>
        </p:nvSpPr>
        <p:spPr>
          <a:xfrm>
            <a:off x="3199525" y="214863"/>
            <a:ext cx="4463938" cy="42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214313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sz="2138" b="1" dirty="0"/>
              <a:t>演示流程：</a:t>
            </a:r>
            <a:r>
              <a:rPr lang="zh-CN" altLang="en-US" sz="2138" dirty="0"/>
              <a:t>校内通知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807EFCDA-FA52-433A-B01A-E235721BA72F}"/>
              </a:ext>
            </a:extLst>
          </p:cNvPr>
          <p:cNvSpPr txBox="1"/>
          <p:nvPr/>
        </p:nvSpPr>
        <p:spPr>
          <a:xfrm>
            <a:off x="350841" y="261043"/>
            <a:ext cx="2447966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流程办理</a:t>
            </a:r>
            <a:r>
              <a:rPr lang="en-US" altLang="zh-CN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 -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转发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42FE344-E5F6-496B-B695-DCE734FEBE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004" y="1916832"/>
            <a:ext cx="8568952" cy="452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6453614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513" y="1030929"/>
            <a:ext cx="964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点击“转发”按钮之后，选择“转发接收人”，可编辑签字意见，然后点击弹窗页面的右上角的“提交”按钮或是点击鼠标右键也会出现相应的“提交”按钮，点击之后，流程自动到转发到接收人；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endParaRPr lang="zh-CN" altLang="en-US" sz="1600" dirty="0"/>
          </a:p>
        </p:txBody>
      </p:sp>
      <p:cxnSp>
        <p:nvCxnSpPr>
          <p:cNvPr id="5" name="直接连接符 2">
            <a:extLst>
              <a:ext uri="{FF2B5EF4-FFF2-40B4-BE49-F238E27FC236}">
                <a16:creationId xmlns:a16="http://schemas.microsoft.com/office/drawing/2014/main" xmlns="" id="{4A49E3CD-FC5B-4040-B240-8F602BA272BD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D68901C-E238-45E1-90C1-687E0899DE53}"/>
              </a:ext>
            </a:extLst>
          </p:cNvPr>
          <p:cNvSpPr/>
          <p:nvPr/>
        </p:nvSpPr>
        <p:spPr>
          <a:xfrm>
            <a:off x="3199525" y="214863"/>
            <a:ext cx="4463938" cy="42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214313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sz="2138" b="1" dirty="0"/>
              <a:t>演示流程：校内通知</a:t>
            </a:r>
            <a:endParaRPr lang="zh-CN" altLang="en-US" sz="2138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807EFCDA-FA52-433A-B01A-E235721BA72F}"/>
              </a:ext>
            </a:extLst>
          </p:cNvPr>
          <p:cNvSpPr txBox="1"/>
          <p:nvPr/>
        </p:nvSpPr>
        <p:spPr>
          <a:xfrm>
            <a:off x="350841" y="261043"/>
            <a:ext cx="2447966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流程办理 </a:t>
            </a:r>
            <a:r>
              <a:rPr lang="en-US" altLang="zh-CN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-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转发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864D012-4A45-46E6-94D9-6203C3F47B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99" y="1917021"/>
            <a:ext cx="10111431" cy="46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158079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2">
            <a:extLst>
              <a:ext uri="{FF2B5EF4-FFF2-40B4-BE49-F238E27FC236}">
                <a16:creationId xmlns:a16="http://schemas.microsoft.com/office/drawing/2014/main" xmlns="" id="{3B793BCC-E208-4F8E-BBF6-64BC5B78E071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F111266-1E8C-4B15-A111-EF805FBEB4C3}"/>
              </a:ext>
            </a:extLst>
          </p:cNvPr>
          <p:cNvSpPr/>
          <p:nvPr/>
        </p:nvSpPr>
        <p:spPr>
          <a:xfrm>
            <a:off x="3199525" y="214863"/>
            <a:ext cx="4463938" cy="42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214313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sz="2138" b="1" dirty="0"/>
              <a:t>演示流程：</a:t>
            </a:r>
            <a:r>
              <a:rPr lang="zh-CN" altLang="en-US" sz="2138" dirty="0"/>
              <a:t>校内新闻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92B02D64-C34E-4A2E-9761-621DEE97A211}"/>
              </a:ext>
            </a:extLst>
          </p:cNvPr>
          <p:cNvSpPr txBox="1"/>
          <p:nvPr/>
        </p:nvSpPr>
        <p:spPr>
          <a:xfrm>
            <a:off x="318513" y="261043"/>
            <a:ext cx="1513033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流程代理</a:t>
            </a:r>
            <a:r>
              <a:rPr lang="en-US" altLang="zh-CN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	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879E5CAA-3075-484A-B966-EE4E795258B8}"/>
              </a:ext>
            </a:extLst>
          </p:cNvPr>
          <p:cNvSpPr txBox="1"/>
          <p:nvPr/>
        </p:nvSpPr>
        <p:spPr>
          <a:xfrm>
            <a:off x="318513" y="976644"/>
            <a:ext cx="964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Clr>
                <a:srgbClr val="F0AB00"/>
              </a:buClr>
              <a:buSzPct val="80000"/>
            </a:pPr>
            <a:r>
              <a:rPr lang="zh-CN" altLang="en-US" sz="1600" dirty="0">
                <a:latin typeface="+mn-ea"/>
                <a:ea typeface="+mn-ea"/>
                <a:sym typeface="Wingdings" pitchFamily="2" charset="2"/>
              </a:rPr>
              <a:t>流程代理</a:t>
            </a:r>
            <a:r>
              <a:rPr lang="en-US" altLang="zh-CN" sz="1600" dirty="0">
                <a:latin typeface="+mn-ea"/>
                <a:ea typeface="+mn-ea"/>
                <a:sym typeface="Wingdings" pitchFamily="2" charset="2"/>
              </a:rPr>
              <a:t>:</a:t>
            </a:r>
            <a:r>
              <a:rPr lang="zh-CN" altLang="en-US" sz="1600" dirty="0">
                <a:latin typeface="+mn-ea"/>
                <a:ea typeface="+mn-ea"/>
                <a:sym typeface="Wingdings" pitchFamily="2" charset="2"/>
              </a:rPr>
              <a:t>在左侧菜单中点击“流程代理”，流程代理页面点击“新建代理”</a:t>
            </a:r>
            <a:endParaRPr lang="zh-CN" altLang="en-US" sz="1600" kern="0" dirty="0">
              <a:latin typeface="+mn-ea"/>
              <a:ea typeface="+mn-ea"/>
              <a:cs typeface="Arial Unicode MS" pitchFamily="34" charset="-128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D2B5811-0F98-4085-A831-B74AA05815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513" y="1526665"/>
            <a:ext cx="9694461" cy="435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1405416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2">
            <a:extLst>
              <a:ext uri="{FF2B5EF4-FFF2-40B4-BE49-F238E27FC236}">
                <a16:creationId xmlns:a16="http://schemas.microsoft.com/office/drawing/2014/main" xmlns="" id="{3B793BCC-E208-4F8E-BBF6-64BC5B78E071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F111266-1E8C-4B15-A111-EF805FBEB4C3}"/>
              </a:ext>
            </a:extLst>
          </p:cNvPr>
          <p:cNvSpPr/>
          <p:nvPr/>
        </p:nvSpPr>
        <p:spPr>
          <a:xfrm>
            <a:off x="3199525" y="214863"/>
            <a:ext cx="4463938" cy="42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214313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sz="2138" b="1" dirty="0"/>
              <a:t>演示流程：</a:t>
            </a:r>
            <a:r>
              <a:rPr lang="zh-CN" altLang="en-US" sz="2138" dirty="0"/>
              <a:t>校内新闻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92B02D64-C34E-4A2E-9761-621DEE97A211}"/>
              </a:ext>
            </a:extLst>
          </p:cNvPr>
          <p:cNvSpPr txBox="1"/>
          <p:nvPr/>
        </p:nvSpPr>
        <p:spPr>
          <a:xfrm>
            <a:off x="318513" y="261043"/>
            <a:ext cx="1657031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流程代理</a:t>
            </a:r>
            <a:r>
              <a:rPr lang="en-US" altLang="zh-CN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	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879E5CAA-3075-484A-B966-EE4E795258B8}"/>
              </a:ext>
            </a:extLst>
          </p:cNvPr>
          <p:cNvSpPr txBox="1"/>
          <p:nvPr/>
        </p:nvSpPr>
        <p:spPr>
          <a:xfrm>
            <a:off x="547326" y="915103"/>
            <a:ext cx="73821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Clr>
                <a:srgbClr val="F0AB00"/>
              </a:buClr>
              <a:buSzPct val="80000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新建流程代理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: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在这个页面可以设置代理人，代理时间，代理范围等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rgbClr val="F0AB00"/>
              </a:buClr>
              <a:buSzPct val="80000"/>
            </a:pPr>
            <a:endParaRPr lang="zh-CN" altLang="en-US" sz="18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CE94CF19-7BAD-418D-A4BE-634C3C695F85}"/>
              </a:ext>
            </a:extLst>
          </p:cNvPr>
          <p:cNvSpPr txBox="1"/>
          <p:nvPr/>
        </p:nvSpPr>
        <p:spPr>
          <a:xfrm>
            <a:off x="6655960" y="1557026"/>
            <a:ext cx="331195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  <a:ea typeface="+mn-ea"/>
                <a:sym typeface="Wingdings" pitchFamily="2" charset="2"/>
              </a:rPr>
              <a:t>代理人</a:t>
            </a:r>
            <a:r>
              <a:rPr lang="zh-CN" altLang="en-US" sz="1600" dirty="0">
                <a:latin typeface="+mn-ea"/>
                <a:ea typeface="+mn-ea"/>
              </a:rPr>
              <a:t>：</a:t>
            </a:r>
            <a:r>
              <a:rPr lang="zh-CN" altLang="en-US" sz="1600" kern="0" dirty="0">
                <a:latin typeface="+mn-ea"/>
                <a:ea typeface="+mn-ea"/>
                <a:cs typeface="Arial Unicode MS" pitchFamily="34" charset="-128"/>
              </a:rPr>
              <a:t>点击“放大镜”按钮，选择流程代理人。</a:t>
            </a:r>
            <a:endParaRPr lang="en-US" altLang="zh-CN" sz="1600" kern="0" dirty="0">
              <a:latin typeface="+mn-ea"/>
              <a:ea typeface="+mn-ea"/>
              <a:cs typeface="Arial Unicode MS" pitchFamily="34" charset="-128"/>
            </a:endParaRPr>
          </a:p>
          <a:p>
            <a:pPr marL="285750" indent="-285750">
              <a:spcBef>
                <a:spcPct val="50000"/>
              </a:spcBef>
              <a:buSzPct val="80000"/>
              <a:buFont typeface="Wingdings" panose="05000000000000000000" pitchFamily="2" charset="2"/>
              <a:buChar char="u"/>
            </a:pPr>
            <a:r>
              <a:rPr lang="zh-CN" altLang="en-US" sz="1600" kern="0" dirty="0">
                <a:latin typeface="+mn-ea"/>
                <a:ea typeface="+mn-ea"/>
                <a:cs typeface="Arial Unicode MS" pitchFamily="34" charset="-128"/>
              </a:rPr>
              <a:t>代理日期：选择代理的日期区间从开始到结束。</a:t>
            </a:r>
            <a:endParaRPr lang="en-US" altLang="zh-CN" sz="1600" kern="0" dirty="0">
              <a:latin typeface="+mn-ea"/>
              <a:ea typeface="+mn-ea"/>
              <a:cs typeface="Arial Unicode MS" pitchFamily="34" charset="-128"/>
            </a:endParaRPr>
          </a:p>
          <a:p>
            <a:pPr marL="285750" indent="-285750">
              <a:spcBef>
                <a:spcPct val="50000"/>
              </a:spcBef>
              <a:buSzPct val="80000"/>
              <a:buFont typeface="Wingdings" panose="05000000000000000000" pitchFamily="2" charset="2"/>
              <a:buChar char="u"/>
            </a:pPr>
            <a:r>
              <a:rPr lang="zh-CN" altLang="en-US" sz="1600" kern="0" dirty="0">
                <a:latin typeface="+mn-ea"/>
                <a:ea typeface="+mn-ea"/>
                <a:cs typeface="Arial Unicode MS" pitchFamily="34" charset="-128"/>
              </a:rPr>
              <a:t>代理流程创建：开启后代理人可以代您发起流程；</a:t>
            </a:r>
            <a:endParaRPr lang="en-US" altLang="zh-CN" sz="1600" kern="0" dirty="0">
              <a:latin typeface="+mn-ea"/>
              <a:ea typeface="+mn-ea"/>
              <a:cs typeface="Arial Unicode MS" pitchFamily="34" charset="-128"/>
            </a:endParaRPr>
          </a:p>
          <a:p>
            <a:pPr marL="285750" indent="-285750">
              <a:spcBef>
                <a:spcPct val="50000"/>
              </a:spcBef>
              <a:buSzPct val="80000"/>
              <a:buFont typeface="Wingdings" panose="05000000000000000000" pitchFamily="2" charset="2"/>
              <a:buChar char="u"/>
            </a:pPr>
            <a:r>
              <a:rPr lang="zh-CN" altLang="en-US" sz="1600" kern="0" dirty="0">
                <a:latin typeface="+mn-ea"/>
                <a:ea typeface="+mn-ea"/>
                <a:cs typeface="Arial Unicode MS" pitchFamily="34" charset="-128"/>
              </a:rPr>
              <a:t>代理流程处理：开启后代理人可以代您处理需要处理的流程</a:t>
            </a:r>
            <a:r>
              <a:rPr lang="en-US" altLang="zh-CN" sz="1600" kern="0" dirty="0">
                <a:latin typeface="+mn-ea"/>
                <a:ea typeface="+mn-ea"/>
                <a:cs typeface="Arial Unicode MS" pitchFamily="34" charset="-128"/>
              </a:rPr>
              <a:t>;</a:t>
            </a:r>
          </a:p>
          <a:p>
            <a:pPr marL="285750" indent="-285750">
              <a:spcBef>
                <a:spcPct val="50000"/>
              </a:spcBef>
              <a:buSzPct val="80000"/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  <a:ea typeface="+mn-ea"/>
              </a:rPr>
              <a:t>代理已有待办事宜：开启后可以处理从代理开始之前和代理开始之后的待办流程；</a:t>
            </a:r>
            <a:endParaRPr lang="en-US" altLang="zh-CN" sz="1600" dirty="0">
              <a:latin typeface="+mn-ea"/>
              <a:ea typeface="+mn-ea"/>
            </a:endParaRPr>
          </a:p>
          <a:p>
            <a:pPr marL="285750" indent="-285750">
              <a:spcBef>
                <a:spcPct val="50000"/>
              </a:spcBef>
              <a:buSzPct val="80000"/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  <a:ea typeface="+mn-ea"/>
              </a:rPr>
              <a:t>代理流程范围：设置哪些流程需要代理给他人操作。</a:t>
            </a:r>
            <a:endParaRPr lang="zh-CN" altLang="en-US" sz="1600" kern="0" dirty="0">
              <a:latin typeface="+mn-ea"/>
              <a:ea typeface="+mn-ea"/>
              <a:cs typeface="Arial Unicode MS" pitchFamily="34" charset="-128"/>
            </a:endParaRPr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xmlns="" id="{D7FC7612-536A-4238-8AE0-66C4FE0ED9DC}"/>
              </a:ext>
            </a:extLst>
          </p:cNvPr>
          <p:cNvSpPr/>
          <p:nvPr/>
        </p:nvSpPr>
        <p:spPr>
          <a:xfrm rot="5400000">
            <a:off x="289570" y="962171"/>
            <a:ext cx="274937" cy="217051"/>
          </a:xfrm>
          <a:prstGeom prst="triangle">
            <a:avLst/>
          </a:prstGeom>
          <a:solidFill>
            <a:srgbClr val="AE2222"/>
          </a:solidFill>
          <a:ln>
            <a:solidFill>
              <a:srgbClr val="A620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7811D43-1811-4C4F-AAD5-1007FF9182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513" y="1400300"/>
            <a:ext cx="5816746" cy="50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299962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A845141-03BF-456D-BB78-A4BDA84C3F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746" y="1124744"/>
            <a:ext cx="6119882" cy="453650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BEFCA1D-5CF9-4098-BAB7-6D8518E846E2}"/>
              </a:ext>
            </a:extLst>
          </p:cNvPr>
          <p:cNvSpPr/>
          <p:nvPr/>
        </p:nvSpPr>
        <p:spPr>
          <a:xfrm>
            <a:off x="823020" y="1268760"/>
            <a:ext cx="359995" cy="215997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solidFill>
              <a:srgbClr val="A620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295484" y="1701024"/>
            <a:ext cx="3887946" cy="147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/>
              <a:t>流程图：点击左上方页签中的流程图，可以查看流程的图示，方框表示流程需要流转的节点，黄色的方框表示流程所在位置，线条表示流转的过程。</a:t>
            </a:r>
          </a:p>
          <a:p>
            <a:pPr>
              <a:lnSpc>
                <a:spcPct val="190000"/>
              </a:lnSpc>
            </a:pPr>
            <a:endParaRPr lang="zh-CN" altLang="en-US" sz="1350" dirty="0"/>
          </a:p>
        </p:txBody>
      </p:sp>
      <p:cxnSp>
        <p:nvCxnSpPr>
          <p:cNvPr id="9" name="直接连接符 2">
            <a:extLst>
              <a:ext uri="{FF2B5EF4-FFF2-40B4-BE49-F238E27FC236}">
                <a16:creationId xmlns:a16="http://schemas.microsoft.com/office/drawing/2014/main" xmlns="" id="{28849F15-C107-499E-ABA2-60FFE5425FCF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76D9C39F-752F-40B5-B8FE-9D0DE9751517}"/>
              </a:ext>
            </a:extLst>
          </p:cNvPr>
          <p:cNvSpPr txBox="1"/>
          <p:nvPr/>
        </p:nvSpPr>
        <p:spPr>
          <a:xfrm>
            <a:off x="318513" y="261043"/>
            <a:ext cx="3601004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流程审批透明化 </a:t>
            </a:r>
            <a:r>
              <a:rPr lang="en-US" altLang="zh-CN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– </a:t>
            </a: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流程图</a:t>
            </a:r>
            <a:r>
              <a:rPr lang="en-US" altLang="zh-CN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	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98229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7B4ACE6-78EB-44B4-A658-E02415FB77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083" y="1757155"/>
            <a:ext cx="10026347" cy="4047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8" y="836713"/>
            <a:ext cx="9478053" cy="1758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9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/>
              <a:t>流程状态：点击左上方页签中的流程状态，可以查看流程的日志，详细列出流程的操作状态和流程处理时间。</a:t>
            </a:r>
          </a:p>
          <a:p>
            <a:pPr>
              <a:lnSpc>
                <a:spcPct val="190000"/>
              </a:lnSpc>
            </a:pPr>
            <a:endParaRPr lang="zh-CN" altLang="en-US" sz="1350" dirty="0"/>
          </a:p>
          <a:p>
            <a:pPr>
              <a:lnSpc>
                <a:spcPct val="190000"/>
              </a:lnSpc>
            </a:pPr>
            <a:endParaRPr lang="zh-CN" altLang="en-US" sz="1350" dirty="0"/>
          </a:p>
        </p:txBody>
      </p:sp>
      <p:sp>
        <p:nvSpPr>
          <p:cNvPr id="6" name="矩形标注 8"/>
          <p:cNvSpPr>
            <a:spLocks noChangeArrowheads="1"/>
          </p:cNvSpPr>
          <p:nvPr/>
        </p:nvSpPr>
        <p:spPr bwMode="auto">
          <a:xfrm>
            <a:off x="5872581" y="5400291"/>
            <a:ext cx="3536156" cy="591076"/>
          </a:xfrm>
          <a:prstGeom prst="wedgeRectCallout">
            <a:avLst>
              <a:gd name="adj1" fmla="val -77425"/>
              <a:gd name="adj2" fmla="val -178773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lIns="101250" tIns="52650" rIns="101250" bIns="52650" anchor="ctr">
            <a:spAutoFit/>
          </a:bodyPr>
          <a:lstStyle/>
          <a:p>
            <a:pPr algn="l">
              <a:defRPr/>
            </a:pPr>
            <a:r>
              <a:rPr lang="zh-CN" altLang="en-US" sz="1575" b="1">
                <a:solidFill>
                  <a:srgbClr val="FF0000"/>
                </a:solidFill>
              </a:rPr>
              <a:t>这里列出了流程已经处理的及当前需要处理的人员、状态和时间</a:t>
            </a:r>
          </a:p>
        </p:txBody>
      </p:sp>
      <p:cxnSp>
        <p:nvCxnSpPr>
          <p:cNvPr id="7" name="直接连接符 2">
            <a:extLst>
              <a:ext uri="{FF2B5EF4-FFF2-40B4-BE49-F238E27FC236}">
                <a16:creationId xmlns:a16="http://schemas.microsoft.com/office/drawing/2014/main" xmlns="" id="{D60CC628-6368-45F3-A22B-7EF8061B98B6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7CE4FBE9-B48A-4149-A827-77FE477B739C}"/>
              </a:ext>
            </a:extLst>
          </p:cNvPr>
          <p:cNvSpPr txBox="1"/>
          <p:nvPr/>
        </p:nvSpPr>
        <p:spPr>
          <a:xfrm>
            <a:off x="318513" y="261043"/>
            <a:ext cx="3960999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流程审批透明化 </a:t>
            </a:r>
            <a:r>
              <a:rPr lang="en-US" altLang="zh-CN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– </a:t>
            </a: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流程状态</a:t>
            </a:r>
            <a:r>
              <a:rPr lang="en-US" altLang="zh-CN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	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580505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5569" y="1890807"/>
            <a:ext cx="8488361" cy="296474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 lIns="101250" tIns="52650" rIns="101250" bIns="52650" anchor="ctr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/>
              <a:t>批准：当您同意时，点击这个按钮，将流程将根据设置流转到下一个节点；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/>
              <a:t>保存：当您在签字意见中输入了意见，但又不想马上处理该流程时，点击这个按钮；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/>
              <a:t>退回：当您不同意时，点击这个按钮，流程将根据设置流转到以前节点；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/>
              <a:t>转发：当您需要将该流程交给流程以外的人查看或征求意见时，点击这个按钮；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ym typeface="Wingdings" pitchFamily="2" charset="2"/>
              </a:rPr>
              <a:t>意见征询</a:t>
            </a:r>
            <a:r>
              <a:rPr lang="zh-CN" altLang="en-US" sz="1600" dirty="0"/>
              <a:t>：当流程审批时需要征询他人意见时，点击“意见征询”按钮；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FF3300"/>
                </a:solidFill>
              </a:rPr>
              <a:t>注意：当征询意见人的意见未返回意见时，该审批节点的操作者无法进行“批准、保存、退回”等操作</a:t>
            </a:r>
            <a:endParaRPr lang="en-US" altLang="zh-CN" sz="1600" dirty="0">
              <a:solidFill>
                <a:srgbClr val="FF3300"/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zh-CN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294094" y="5224879"/>
            <a:ext cx="9313344" cy="78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/>
              <a:t>使用：</a:t>
            </a:r>
            <a:r>
              <a:rPr lang="zh-CN" altLang="en-US" sz="1600" dirty="0"/>
              <a:t>用户根据页面显示流程的具体内容，根据实际情况，在页面右上角菜单或点击鼠标右键，选择菜单中相应的标签，对流程进行处理。</a:t>
            </a:r>
          </a:p>
        </p:txBody>
      </p:sp>
      <p:cxnSp>
        <p:nvCxnSpPr>
          <p:cNvPr id="8" name="直接连接符 2">
            <a:extLst>
              <a:ext uri="{FF2B5EF4-FFF2-40B4-BE49-F238E27FC236}">
                <a16:creationId xmlns:a16="http://schemas.microsoft.com/office/drawing/2014/main" xmlns="" id="{37DB86EE-788D-457B-BD2B-2ADA3245D9DB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B1E0C970-C3B0-417C-A0A4-9829A9DDD4DB}"/>
              </a:ext>
            </a:extLst>
          </p:cNvPr>
          <p:cNvSpPr/>
          <p:nvPr/>
        </p:nvSpPr>
        <p:spPr>
          <a:xfrm>
            <a:off x="3199525" y="214863"/>
            <a:ext cx="4463938" cy="42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214313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sz="2138" b="1" dirty="0"/>
              <a:t>演示流程：</a:t>
            </a:r>
            <a:r>
              <a:rPr lang="zh-CN" altLang="en-US" sz="2138" dirty="0"/>
              <a:t>校内新闻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88666D77-A7B6-4B99-B1B7-0B1922E977FD}"/>
              </a:ext>
            </a:extLst>
          </p:cNvPr>
          <p:cNvSpPr txBox="1"/>
          <p:nvPr/>
        </p:nvSpPr>
        <p:spPr>
          <a:xfrm>
            <a:off x="318513" y="261043"/>
            <a:ext cx="2089025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流程处理菜单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2D94627-2091-40FD-BFC1-73417BCD45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513" y="1243525"/>
            <a:ext cx="3923809" cy="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106813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513" y="976644"/>
            <a:ext cx="964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Clr>
                <a:srgbClr val="F0AB00"/>
              </a:buClr>
              <a:buSzPct val="80000"/>
            </a:pPr>
            <a:r>
              <a:rPr lang="zh-CN" altLang="en-US" sz="1600" dirty="0">
                <a:latin typeface="+mn-ea"/>
                <a:ea typeface="+mn-ea"/>
                <a:sym typeface="Wingdings" pitchFamily="2" charset="2"/>
              </a:rPr>
              <a:t></a:t>
            </a:r>
            <a:r>
              <a:rPr lang="zh-CN" altLang="en-US" sz="1600" b="1" dirty="0">
                <a:latin typeface="+mn-ea"/>
                <a:ea typeface="+mn-ea"/>
                <a:sym typeface="Wingdings" pitchFamily="2" charset="2"/>
              </a:rPr>
              <a:t>待办事宜</a:t>
            </a:r>
            <a:r>
              <a:rPr lang="zh-CN" altLang="en-US" sz="1600" b="1" dirty="0">
                <a:latin typeface="+mn-ea"/>
                <a:ea typeface="+mn-ea"/>
              </a:rPr>
              <a:t>：</a:t>
            </a:r>
            <a:r>
              <a:rPr lang="zh-CN" altLang="en-US" sz="1600" b="1" kern="0" dirty="0">
                <a:latin typeface="+mn-ea"/>
                <a:ea typeface="+mn-ea"/>
                <a:cs typeface="Arial Unicode MS" pitchFamily="34" charset="-128"/>
              </a:rPr>
              <a:t>点击左侧菜单的“待办事宜”或者门户首页“待办” 和个人中心的“</a:t>
            </a:r>
            <a:r>
              <a:rPr lang="en-US" altLang="zh-CN" sz="1600" b="1" kern="0" dirty="0">
                <a:latin typeface="+mn-ea"/>
                <a:ea typeface="+mn-ea"/>
                <a:cs typeface="Arial Unicode MS" pitchFamily="34" charset="-128"/>
              </a:rPr>
              <a:t>OA</a:t>
            </a:r>
            <a:r>
              <a:rPr lang="zh-CN" altLang="en-US" sz="1600" b="1" kern="0" dirty="0">
                <a:latin typeface="+mn-ea"/>
                <a:ea typeface="+mn-ea"/>
                <a:cs typeface="Arial Unicode MS" pitchFamily="34" charset="-128"/>
              </a:rPr>
              <a:t>待办”模块，可以查看未处理未读的流程。从这里可以看到流程当前停留在那个节点，未做处理的审批人是谁。</a:t>
            </a:r>
          </a:p>
        </p:txBody>
      </p:sp>
      <p:cxnSp>
        <p:nvCxnSpPr>
          <p:cNvPr id="5" name="直接连接符 2">
            <a:extLst>
              <a:ext uri="{FF2B5EF4-FFF2-40B4-BE49-F238E27FC236}">
                <a16:creationId xmlns:a16="http://schemas.microsoft.com/office/drawing/2014/main" xmlns="" id="{4039EDBB-7A35-40F1-B035-0A7F0B67F0FE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FF73492-1948-4A92-BF70-986F02144634}"/>
              </a:ext>
            </a:extLst>
          </p:cNvPr>
          <p:cNvSpPr/>
          <p:nvPr/>
        </p:nvSpPr>
        <p:spPr>
          <a:xfrm>
            <a:off x="3199525" y="214863"/>
            <a:ext cx="4463938" cy="42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214313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sz="2138" b="1" dirty="0"/>
              <a:t>演示流程：</a:t>
            </a:r>
            <a:r>
              <a:rPr lang="zh-CN" altLang="en-US" sz="2138" dirty="0"/>
              <a:t>校内新闻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B0EE28A-D293-4535-9C03-7319E6D6BAD5}"/>
              </a:ext>
            </a:extLst>
          </p:cNvPr>
          <p:cNvSpPr txBox="1"/>
          <p:nvPr/>
        </p:nvSpPr>
        <p:spPr>
          <a:xfrm>
            <a:off x="318513" y="261043"/>
            <a:ext cx="1513033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流程查询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E54210F-182E-4915-A6E7-F2FF3D9BFE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17586" b="30039"/>
          <a:stretch/>
        </p:blipFill>
        <p:spPr>
          <a:xfrm>
            <a:off x="318513" y="1561419"/>
            <a:ext cx="6048672" cy="2515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2BEBFD4-23BC-404F-A0AC-9F278D31E31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598" y="2720396"/>
            <a:ext cx="7951812" cy="33205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A956346-F98E-4F98-BBE4-4AE70D3C903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39244" y="1628800"/>
            <a:ext cx="7447756" cy="334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7782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2">
            <a:extLst>
              <a:ext uri="{FF2B5EF4-FFF2-40B4-BE49-F238E27FC236}">
                <a16:creationId xmlns:a16="http://schemas.microsoft.com/office/drawing/2014/main" xmlns="" id="{271E4D47-A555-4234-A535-708F921E9390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55641E27-F257-4B0C-891B-3003FE55770D}"/>
              </a:ext>
            </a:extLst>
          </p:cNvPr>
          <p:cNvSpPr txBox="1"/>
          <p:nvPr/>
        </p:nvSpPr>
        <p:spPr>
          <a:xfrm>
            <a:off x="350841" y="261045"/>
            <a:ext cx="2447966" cy="473478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项目概况</a:t>
            </a:r>
            <a:endParaRPr lang="en-US" altLang="zh-CN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2113" y="1224021"/>
            <a:ext cx="9609137" cy="18031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老</a:t>
            </a:r>
            <a:r>
              <a:rPr lang="en-US" altLang="en-US" sz="18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OA</a:t>
            </a:r>
            <a:r>
              <a:rPr lang="zh-CN" altLang="en-US" sz="18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系统持续使用</a:t>
            </a:r>
            <a:r>
              <a:rPr lang="en-US" altLang="zh-CN" sz="18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sz="18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年</a:t>
            </a:r>
            <a:endParaRPr lang="en-US" altLang="zh-CN" sz="18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en-US" altLang="zh-CN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并发用户数低、可扩展性差、可维护性差、技术框架老旧；</a:t>
            </a:r>
            <a:endParaRPr lang="en-US" altLang="zh-CN" sz="1600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en-US" altLang="zh-CN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不支持签报自动化流转，不支持集团化管控；</a:t>
            </a:r>
            <a:endParaRPr lang="en-US" altLang="zh-CN" sz="1600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en-US" altLang="zh-CN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移动端办公支持不足，</a:t>
            </a:r>
            <a:r>
              <a:rPr lang="en-US" altLang="zh-CN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APP</a:t>
            </a: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功能弱，更新不及时；</a:t>
            </a:r>
            <a:endParaRPr lang="en-US" altLang="zh-CN" sz="1600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2147" y="3779271"/>
            <a:ext cx="9609137" cy="22929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00" b="1" i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新</a:t>
            </a:r>
            <a:r>
              <a:rPr lang="en-US" altLang="zh-CN" sz="1800" b="1" i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OA</a:t>
            </a:r>
            <a:r>
              <a:rPr lang="zh-CN" altLang="en-US" sz="1800" b="1" i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系统</a:t>
            </a:r>
            <a:r>
              <a:rPr lang="en-US" altLang="zh-CN" sz="1800" b="1" i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2020</a:t>
            </a:r>
            <a:r>
              <a:rPr lang="zh-CN" altLang="en-US" sz="1800" b="1" i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800" b="1" i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9</a:t>
            </a:r>
            <a:r>
              <a:rPr lang="zh-CN" altLang="en-US" sz="1800" b="1" i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800" b="1" i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22</a:t>
            </a:r>
            <a:r>
              <a:rPr lang="zh-CN" altLang="en-US" sz="1800" b="1" i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日上线试运行</a:t>
            </a:r>
            <a:r>
              <a:rPr lang="zh-CN" altLang="en-US" sz="18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endParaRPr lang="en-US" altLang="zh-CN" sz="18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en-US" altLang="zh-CN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支持高并发、可扩展性好、可集成性好、</a:t>
            </a:r>
            <a:r>
              <a:rPr lang="en-US" altLang="zh-CN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J2EE</a:t>
            </a: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主流技术框架；</a:t>
            </a:r>
            <a:endParaRPr lang="en-US" altLang="zh-CN" sz="1600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签报全自动流转，支持集团化管控；</a:t>
            </a:r>
            <a:endParaRPr lang="en-US" altLang="zh-CN" sz="1600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en-US" altLang="zh-CN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移动端</a:t>
            </a:r>
            <a:r>
              <a:rPr lang="en-US" altLang="zh-CN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APP</a:t>
            </a: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、即时通讯、企业微信、</a:t>
            </a:r>
            <a:r>
              <a:rPr lang="en-US" altLang="zh-CN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H5</a:t>
            </a: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与原生页面支持；</a:t>
            </a:r>
            <a:endParaRPr lang="en-US" altLang="zh-CN" sz="1600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支持桌面端和移动端</a:t>
            </a:r>
            <a:r>
              <a:rPr lang="en-US" altLang="zh-CN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APP</a:t>
            </a: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、功能全面、归档审计功能强；</a:t>
            </a:r>
            <a:endParaRPr lang="en-US" altLang="zh-CN" sz="1600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205064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513" y="976644"/>
            <a:ext cx="964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Clr>
                <a:srgbClr val="F0AB00"/>
              </a:buClr>
              <a:buSzPct val="80000"/>
            </a:pPr>
            <a:r>
              <a:rPr lang="zh-CN" altLang="en-US" sz="1600" dirty="0">
                <a:latin typeface="+mn-ea"/>
                <a:ea typeface="+mn-ea"/>
                <a:sym typeface="Wingdings" pitchFamily="2" charset="2"/>
              </a:rPr>
              <a:t></a:t>
            </a:r>
            <a:r>
              <a:rPr lang="zh-CN" altLang="en-US" sz="1600" b="1" dirty="0">
                <a:latin typeface="+mn-ea"/>
                <a:ea typeface="+mn-ea"/>
                <a:sym typeface="Wingdings" pitchFamily="2" charset="2"/>
              </a:rPr>
              <a:t>已办事宜</a:t>
            </a:r>
            <a:r>
              <a:rPr lang="zh-CN" altLang="en-US" sz="1600" b="1" dirty="0">
                <a:latin typeface="+mn-ea"/>
                <a:ea typeface="+mn-ea"/>
              </a:rPr>
              <a:t>：</a:t>
            </a:r>
            <a:r>
              <a:rPr lang="zh-CN" altLang="en-US" sz="1600" b="1" kern="0" dirty="0">
                <a:latin typeface="+mn-ea"/>
                <a:ea typeface="+mn-ea"/>
                <a:cs typeface="Arial Unicode MS" pitchFamily="34" charset="-128"/>
              </a:rPr>
              <a:t>点击左侧菜单的“已办事宜”，可以查看已办理或归档的流程。也可以从这里可以看到流程当前停留在那个节点，未做处理的审批人是谁。</a:t>
            </a:r>
          </a:p>
        </p:txBody>
      </p:sp>
      <p:cxnSp>
        <p:nvCxnSpPr>
          <p:cNvPr id="5" name="直接连接符 2">
            <a:extLst>
              <a:ext uri="{FF2B5EF4-FFF2-40B4-BE49-F238E27FC236}">
                <a16:creationId xmlns:a16="http://schemas.microsoft.com/office/drawing/2014/main" xmlns="" id="{4039EDBB-7A35-40F1-B035-0A7F0B67F0FE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FF73492-1948-4A92-BF70-986F02144634}"/>
              </a:ext>
            </a:extLst>
          </p:cNvPr>
          <p:cNvSpPr/>
          <p:nvPr/>
        </p:nvSpPr>
        <p:spPr>
          <a:xfrm>
            <a:off x="3199525" y="214863"/>
            <a:ext cx="4463938" cy="42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214313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sz="2138" b="1" dirty="0"/>
              <a:t>演示流程：</a:t>
            </a:r>
            <a:r>
              <a:rPr lang="zh-CN" altLang="en-US" sz="2138" dirty="0"/>
              <a:t>校内新闻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B0EE28A-D293-4535-9C03-7319E6D6BAD5}"/>
              </a:ext>
            </a:extLst>
          </p:cNvPr>
          <p:cNvSpPr txBox="1"/>
          <p:nvPr/>
        </p:nvSpPr>
        <p:spPr>
          <a:xfrm>
            <a:off x="318513" y="261043"/>
            <a:ext cx="1513033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流程查询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1787739-B167-4E9E-95C1-3F4424EA38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956" y="1561420"/>
            <a:ext cx="7817173" cy="35237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DCB71E7-2D7F-424B-B5C0-7D02CE6B39B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011" y="2794160"/>
            <a:ext cx="8938479" cy="32986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7955899-0FF4-4D84-8D77-7FDCCABE4FB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1252" y="1592074"/>
            <a:ext cx="7287322" cy="32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2802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263BE62-FD39-45FD-BFDC-A93001634050}"/>
              </a:ext>
            </a:extLst>
          </p:cNvPr>
          <p:cNvSpPr/>
          <p:nvPr/>
        </p:nvSpPr>
        <p:spPr>
          <a:xfrm>
            <a:off x="0" y="765037"/>
            <a:ext cx="10287000" cy="2231969"/>
          </a:xfrm>
          <a:prstGeom prst="rect">
            <a:avLst/>
          </a:prstGeom>
          <a:solidFill>
            <a:srgbClr val="A6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48" tIns="38575" rIns="77148" bIns="38575" rtlCol="0" anchor="ctr"/>
          <a:lstStyle/>
          <a:p>
            <a:pPr algn="ctr" defTabSz="771468"/>
            <a:endParaRPr lang="zh-CN" altLang="en-US" sz="1575" dirty="0">
              <a:solidFill>
                <a:srgbClr val="EE363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21828" y="1826127"/>
            <a:ext cx="9065172" cy="1116649"/>
          </a:xfrm>
          <a:prstGeom prst="rect">
            <a:avLst/>
          </a:prstGeom>
        </p:spPr>
        <p:txBody>
          <a:bodyPr wrap="square" lIns="77148" tIns="38575" rIns="77148" bIns="38575">
            <a:spAutoFit/>
          </a:bodyPr>
          <a:lstStyle/>
          <a:p>
            <a:pPr defTabSz="771468"/>
            <a:r>
              <a:rPr kumimoji="1" lang="zh-CN" altLang="en-US" sz="33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辅助办公</a:t>
            </a:r>
            <a:endParaRPr kumimoji="1" lang="en-US" altLang="zh-CN" sz="33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771468"/>
            <a:r>
              <a:rPr kumimoji="1" lang="en-US" altLang="zh-CN" sz="33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kumimoji="1"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知识文档、微搜、日程、协作、会议</a:t>
            </a:r>
          </a:p>
        </p:txBody>
      </p:sp>
      <p:sp>
        <p:nvSpPr>
          <p:cNvPr id="12" name="矩形 11"/>
          <p:cNvSpPr/>
          <p:nvPr/>
        </p:nvSpPr>
        <p:spPr>
          <a:xfrm>
            <a:off x="1039557" y="1329782"/>
            <a:ext cx="121514" cy="103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48" tIns="38575" rIns="77148" bIns="38575" rtlCol="0" anchor="ctr"/>
          <a:lstStyle/>
          <a:p>
            <a:pPr algn="ctr" defTabSz="771468"/>
            <a:endParaRPr lang="zh-CN" altLang="en-US" sz="15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282586" y="1269030"/>
            <a:ext cx="3107163" cy="49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148" tIns="38575" rIns="77148" bIns="385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71468" eaLnBrk="1" hangingPunct="1"/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第五部分</a:t>
            </a:r>
            <a:endParaRPr lang="en-US" altLang="zh-CN" sz="27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679969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90EA667-C752-4C62-9D56-66F8526A11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985" y="1674811"/>
            <a:ext cx="9645934" cy="4346469"/>
          </a:xfrm>
          <a:prstGeom prst="rect">
            <a:avLst/>
          </a:prstGeom>
        </p:spPr>
      </p:pic>
      <p:cxnSp>
        <p:nvCxnSpPr>
          <p:cNvPr id="2" name="直接连接符 2">
            <a:extLst>
              <a:ext uri="{FF2B5EF4-FFF2-40B4-BE49-F238E27FC236}">
                <a16:creationId xmlns:a16="http://schemas.microsoft.com/office/drawing/2014/main" xmlns="" id="{3C4C8656-C8E9-4A71-972A-49EBD818E44D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13D33FD3-1945-4E24-A15D-422D77212304}"/>
              </a:ext>
            </a:extLst>
          </p:cNvPr>
          <p:cNvSpPr txBox="1"/>
          <p:nvPr/>
        </p:nvSpPr>
        <p:spPr>
          <a:xfrm>
            <a:off x="3610321" y="1125032"/>
            <a:ext cx="1821175" cy="345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查询文档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7" name="文本框 19464">
            <a:extLst>
              <a:ext uri="{FF2B5EF4-FFF2-40B4-BE49-F238E27FC236}">
                <a16:creationId xmlns:a16="http://schemas.microsoft.com/office/drawing/2014/main" xmlns="" id="{24647B57-1737-432E-9CF8-85156F766096}"/>
              </a:ext>
            </a:extLst>
          </p:cNvPr>
          <p:cNvSpPr txBox="1"/>
          <p:nvPr/>
        </p:nvSpPr>
        <p:spPr>
          <a:xfrm>
            <a:off x="5424003" y="1199697"/>
            <a:ext cx="800219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 eaLnBrk="0" hangingPunct="0"/>
            <a:r>
              <a:rPr lang="zh-CN" altLang="en-US" sz="1200" b="1" dirty="0">
                <a:solidFill>
                  <a:srgbClr val="4D4D4D"/>
                </a:solidFill>
                <a:latin typeface="Arial" panose="020B0604020202020204" pitchFamily="34" charset="0"/>
                <a:ea typeface="方正兰亭细黑_GBK" pitchFamily="2" charset="-122"/>
                <a:sym typeface="Arial" panose="020B0604020202020204" pitchFamily="34" charset="0"/>
              </a:rPr>
              <a:t>查找文档</a:t>
            </a: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xmlns="" id="{5DF9A84F-A38E-437A-81A4-245742BC5FEB}"/>
              </a:ext>
            </a:extLst>
          </p:cNvPr>
          <p:cNvSpPr txBox="1"/>
          <p:nvPr/>
        </p:nvSpPr>
        <p:spPr>
          <a:xfrm>
            <a:off x="350841" y="261043"/>
            <a:ext cx="2447966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知识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A05F8A9-111C-4E54-88C4-A43510EFEAC3}"/>
              </a:ext>
            </a:extLst>
          </p:cNvPr>
          <p:cNvSpPr/>
          <p:nvPr/>
        </p:nvSpPr>
        <p:spPr>
          <a:xfrm>
            <a:off x="220722" y="2204864"/>
            <a:ext cx="1367981" cy="288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4134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2">
            <a:extLst>
              <a:ext uri="{FF2B5EF4-FFF2-40B4-BE49-F238E27FC236}">
                <a16:creationId xmlns:a16="http://schemas.microsoft.com/office/drawing/2014/main" xmlns="" id="{3C4C8656-C8E9-4A71-972A-49EBD818E44D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13D33FD3-1945-4E24-A15D-422D77212304}"/>
              </a:ext>
            </a:extLst>
          </p:cNvPr>
          <p:cNvSpPr txBox="1"/>
          <p:nvPr/>
        </p:nvSpPr>
        <p:spPr>
          <a:xfrm>
            <a:off x="319088" y="1198449"/>
            <a:ext cx="1821175" cy="345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新建日程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7" name="文本框 19464">
            <a:extLst>
              <a:ext uri="{FF2B5EF4-FFF2-40B4-BE49-F238E27FC236}">
                <a16:creationId xmlns:a16="http://schemas.microsoft.com/office/drawing/2014/main" xmlns="" id="{24647B57-1737-432E-9CF8-85156F766096}"/>
              </a:ext>
            </a:extLst>
          </p:cNvPr>
          <p:cNvSpPr txBox="1"/>
          <p:nvPr/>
        </p:nvSpPr>
        <p:spPr>
          <a:xfrm>
            <a:off x="2132770" y="1273114"/>
            <a:ext cx="1261884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 eaLnBrk="0" hangingPunct="0"/>
            <a:r>
              <a:rPr lang="zh-CN" altLang="en-US" sz="1200" b="1" dirty="0">
                <a:solidFill>
                  <a:srgbClr val="4D4D4D"/>
                </a:solidFill>
                <a:ea typeface="方正兰亭细黑_GBK" pitchFamily="2" charset="-122"/>
                <a:sym typeface="Arial" panose="020B0604020202020204" pitchFamily="34" charset="0"/>
              </a:rPr>
              <a:t>建立自己的日程</a:t>
            </a:r>
            <a:endParaRPr lang="zh-CN" altLang="en-US" sz="1200" b="1" dirty="0">
              <a:solidFill>
                <a:srgbClr val="4D4D4D"/>
              </a:solidFill>
              <a:latin typeface="Arial" panose="020B0604020202020204" pitchFamily="34" charset="0"/>
              <a:ea typeface="方正兰亭细黑_GBK" pitchFamily="2" charset="-122"/>
              <a:sym typeface="Arial" panose="020B0604020202020204" pitchFamily="34" charset="0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xmlns="" id="{5DF9A84F-A38E-437A-81A4-245742BC5FEB}"/>
              </a:ext>
            </a:extLst>
          </p:cNvPr>
          <p:cNvSpPr txBox="1"/>
          <p:nvPr/>
        </p:nvSpPr>
        <p:spPr>
          <a:xfrm>
            <a:off x="350841" y="261043"/>
            <a:ext cx="2447966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日程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04177A1-88FB-4DBB-81E9-63ED6724A3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355" y="1772815"/>
            <a:ext cx="9580008" cy="432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138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2">
            <a:extLst>
              <a:ext uri="{FF2B5EF4-FFF2-40B4-BE49-F238E27FC236}">
                <a16:creationId xmlns:a16="http://schemas.microsoft.com/office/drawing/2014/main" xmlns="" id="{3C4C8656-C8E9-4A71-972A-49EBD818E44D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13D33FD3-1945-4E24-A15D-422D77212304}"/>
              </a:ext>
            </a:extLst>
          </p:cNvPr>
          <p:cNvSpPr txBox="1"/>
          <p:nvPr/>
        </p:nvSpPr>
        <p:spPr>
          <a:xfrm>
            <a:off x="3903114" y="3523175"/>
            <a:ext cx="1821175" cy="345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新建协作主题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7" name="文本框 19464">
            <a:extLst>
              <a:ext uri="{FF2B5EF4-FFF2-40B4-BE49-F238E27FC236}">
                <a16:creationId xmlns:a16="http://schemas.microsoft.com/office/drawing/2014/main" xmlns="" id="{24647B57-1737-432E-9CF8-85156F766096}"/>
              </a:ext>
            </a:extLst>
          </p:cNvPr>
          <p:cNvSpPr txBox="1"/>
          <p:nvPr/>
        </p:nvSpPr>
        <p:spPr>
          <a:xfrm>
            <a:off x="5716796" y="3597840"/>
            <a:ext cx="2954655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 eaLnBrk="0" hangingPunct="0"/>
            <a:r>
              <a:rPr lang="zh-CN" altLang="en-US" sz="1200" b="1" dirty="0">
                <a:solidFill>
                  <a:srgbClr val="4D4D4D"/>
                </a:solidFill>
                <a:latin typeface="Arial" panose="020B0604020202020204" pitchFamily="34" charset="0"/>
                <a:ea typeface="方正兰亭细黑_GBK" pitchFamily="2" charset="-122"/>
                <a:sym typeface="Arial" panose="020B0604020202020204" pitchFamily="34" charset="0"/>
              </a:rPr>
              <a:t>根据某个事件在某个范围内建立讨论主题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xmlns="" id="{6E6D7F2E-699F-49F5-A2CF-009532EA15E4}"/>
              </a:ext>
            </a:extLst>
          </p:cNvPr>
          <p:cNvSpPr txBox="1"/>
          <p:nvPr/>
        </p:nvSpPr>
        <p:spPr>
          <a:xfrm>
            <a:off x="3903114" y="4243583"/>
            <a:ext cx="1813682" cy="345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查看</a:t>
            </a:r>
            <a:r>
              <a:rPr lang="en-US" altLang="zh-CN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&amp;</a:t>
            </a: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回复协作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19" name="文本框 19464">
            <a:extLst>
              <a:ext uri="{FF2B5EF4-FFF2-40B4-BE49-F238E27FC236}">
                <a16:creationId xmlns:a16="http://schemas.microsoft.com/office/drawing/2014/main" xmlns="" id="{2C657001-D52F-4EFD-AA32-60B77507E3AF}"/>
              </a:ext>
            </a:extLst>
          </p:cNvPr>
          <p:cNvSpPr txBox="1"/>
          <p:nvPr/>
        </p:nvSpPr>
        <p:spPr>
          <a:xfrm>
            <a:off x="5709305" y="4315272"/>
            <a:ext cx="2492990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 eaLnBrk="0" hangingPunct="0"/>
            <a:r>
              <a:rPr lang="zh-CN" altLang="en-US" sz="1200" b="1" dirty="0">
                <a:solidFill>
                  <a:srgbClr val="4D4D4D"/>
                </a:solidFill>
                <a:latin typeface="Arial" panose="020B0604020202020204" pitchFamily="34" charset="0"/>
                <a:ea typeface="方正兰亭细黑_GBK" pitchFamily="2" charset="-122"/>
                <a:sym typeface="Arial" panose="020B0604020202020204" pitchFamily="34" charset="0"/>
              </a:rPr>
              <a:t>在对应协作主题中进行查看、回复</a:t>
            </a: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xmlns="" id="{5DF9A84F-A38E-437A-81A4-245742BC5FEB}"/>
              </a:ext>
            </a:extLst>
          </p:cNvPr>
          <p:cNvSpPr txBox="1"/>
          <p:nvPr/>
        </p:nvSpPr>
        <p:spPr>
          <a:xfrm>
            <a:off x="350841" y="261043"/>
            <a:ext cx="2447966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协作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5906BA6A-5CF4-45A0-9C8A-49EC2BB54980}"/>
              </a:ext>
            </a:extLst>
          </p:cNvPr>
          <p:cNvSpPr txBox="1"/>
          <p:nvPr/>
        </p:nvSpPr>
        <p:spPr>
          <a:xfrm>
            <a:off x="319087" y="856850"/>
            <a:ext cx="9648825" cy="256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1575" dirty="0"/>
              <a:t>协作区为用户提供了针对某项工作在某个范围用户中讨论、交流的功能，在协作区可以创建主题并选择人员范围，相关人员可以随时发布意见上传附件，其他主题参与人员可以及时查看。 </a:t>
            </a:r>
          </a:p>
          <a:p>
            <a:pPr>
              <a:lnSpc>
                <a:spcPct val="190000"/>
              </a:lnSpc>
            </a:pPr>
            <a:r>
              <a:rPr lang="zh-CN" altLang="en-US" sz="1575" dirty="0"/>
              <a:t>在使用协作区时您主要需要掌握以下操作：</a:t>
            </a:r>
          </a:p>
          <a:p>
            <a:pPr>
              <a:lnSpc>
                <a:spcPct val="150000"/>
              </a:lnSpc>
            </a:pPr>
            <a:r>
              <a:rPr lang="en-US" altLang="zh-CN" sz="1575" dirty="0"/>
              <a:t>1</a:t>
            </a:r>
            <a:r>
              <a:rPr lang="zh-CN" altLang="en-US" sz="1575" dirty="0"/>
              <a:t>、怎样建立协作主题</a:t>
            </a:r>
          </a:p>
          <a:p>
            <a:pPr>
              <a:lnSpc>
                <a:spcPct val="150000"/>
              </a:lnSpc>
            </a:pPr>
            <a:r>
              <a:rPr lang="en-US" altLang="zh-CN" sz="1575" dirty="0"/>
              <a:t>2</a:t>
            </a:r>
            <a:r>
              <a:rPr lang="zh-CN" altLang="en-US" sz="1575" dirty="0"/>
              <a:t>、怎样查看、回复协作主题</a:t>
            </a:r>
          </a:p>
          <a:p>
            <a:pPr>
              <a:lnSpc>
                <a:spcPct val="150000"/>
              </a:lnSpc>
            </a:pPr>
            <a:r>
              <a:rPr lang="en-US" altLang="zh-CN" sz="1575" dirty="0"/>
              <a:t>3</a:t>
            </a:r>
            <a:r>
              <a:rPr lang="zh-CN" altLang="en-US" sz="1575" dirty="0"/>
              <a:t>、怎样结束协作主题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6387D0C9-532C-49E2-8E73-94FEDD3AECE9}"/>
              </a:ext>
            </a:extLst>
          </p:cNvPr>
          <p:cNvSpPr txBox="1"/>
          <p:nvPr/>
        </p:nvSpPr>
        <p:spPr>
          <a:xfrm>
            <a:off x="3895623" y="4952286"/>
            <a:ext cx="1813682" cy="345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结束协作主题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10" name="文本框 19464">
            <a:extLst>
              <a:ext uri="{FF2B5EF4-FFF2-40B4-BE49-F238E27FC236}">
                <a16:creationId xmlns:a16="http://schemas.microsoft.com/office/drawing/2014/main" xmlns="" id="{9F8B34D7-F517-4C11-B9E7-89C817F5FABD}"/>
              </a:ext>
            </a:extLst>
          </p:cNvPr>
          <p:cNvSpPr txBox="1"/>
          <p:nvPr/>
        </p:nvSpPr>
        <p:spPr>
          <a:xfrm>
            <a:off x="5701814" y="5023975"/>
            <a:ext cx="2646878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 eaLnBrk="0" hangingPunct="0"/>
            <a:r>
              <a:rPr lang="zh-CN" altLang="en-US" sz="1200" b="1" dirty="0">
                <a:solidFill>
                  <a:srgbClr val="4D4D4D"/>
                </a:solidFill>
                <a:latin typeface="Arial" panose="020B0604020202020204" pitchFamily="34" charset="0"/>
                <a:ea typeface="方正兰亭细黑_GBK" pitchFamily="2" charset="-122"/>
                <a:sym typeface="Arial" panose="020B0604020202020204" pitchFamily="34" charset="0"/>
              </a:rPr>
              <a:t>结束某个过期的协作主题</a:t>
            </a:r>
            <a:r>
              <a:rPr lang="en-US" altLang="zh-CN" sz="1200" b="1" dirty="0">
                <a:solidFill>
                  <a:srgbClr val="4D4D4D"/>
                </a:solidFill>
                <a:latin typeface="Arial" panose="020B0604020202020204" pitchFamily="34" charset="0"/>
                <a:ea typeface="方正兰亭细黑_GBK" pitchFamily="2" charset="-122"/>
                <a:sym typeface="Arial" panose="020B0604020202020204" pitchFamily="34" charset="0"/>
              </a:rPr>
              <a:t>【</a:t>
            </a:r>
            <a:r>
              <a:rPr lang="zh-CN" altLang="en-US" sz="1200" b="1" dirty="0">
                <a:solidFill>
                  <a:srgbClr val="4D4D4D"/>
                </a:solidFill>
                <a:latin typeface="Arial" panose="020B0604020202020204" pitchFamily="34" charset="0"/>
                <a:ea typeface="方正兰亭细黑_GBK" pitchFamily="2" charset="-122"/>
                <a:sym typeface="Arial" panose="020B0604020202020204" pitchFamily="34" charset="0"/>
              </a:rPr>
              <a:t>非删除</a:t>
            </a:r>
            <a:r>
              <a:rPr lang="en-US" altLang="zh-CN" sz="1200" b="1" dirty="0">
                <a:solidFill>
                  <a:srgbClr val="4D4D4D"/>
                </a:solidFill>
                <a:latin typeface="Arial" panose="020B0604020202020204" pitchFamily="34" charset="0"/>
                <a:ea typeface="方正兰亭细黑_GBK" pitchFamily="2" charset="-122"/>
                <a:sym typeface="Arial" panose="020B0604020202020204" pitchFamily="34" charset="0"/>
              </a:rPr>
              <a:t>】</a:t>
            </a:r>
            <a:endParaRPr lang="zh-CN" altLang="en-US" sz="1200" b="1" dirty="0">
              <a:solidFill>
                <a:srgbClr val="4D4D4D"/>
              </a:solidFill>
              <a:latin typeface="Arial" panose="020B0604020202020204" pitchFamily="34" charset="0"/>
              <a:ea typeface="方正兰亭细黑_GBK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2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2">
            <a:extLst>
              <a:ext uri="{FF2B5EF4-FFF2-40B4-BE49-F238E27FC236}">
                <a16:creationId xmlns:a16="http://schemas.microsoft.com/office/drawing/2014/main" xmlns="" id="{3C4C8656-C8E9-4A71-972A-49EBD818E44D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13D33FD3-1945-4E24-A15D-422D77212304}"/>
              </a:ext>
            </a:extLst>
          </p:cNvPr>
          <p:cNvSpPr txBox="1"/>
          <p:nvPr/>
        </p:nvSpPr>
        <p:spPr>
          <a:xfrm>
            <a:off x="4044345" y="3470428"/>
            <a:ext cx="1821175" cy="345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新建会议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7" name="文本框 19464">
            <a:extLst>
              <a:ext uri="{FF2B5EF4-FFF2-40B4-BE49-F238E27FC236}">
                <a16:creationId xmlns:a16="http://schemas.microsoft.com/office/drawing/2014/main" xmlns="" id="{24647B57-1737-432E-9CF8-85156F766096}"/>
              </a:ext>
            </a:extLst>
          </p:cNvPr>
          <p:cNvSpPr txBox="1"/>
          <p:nvPr/>
        </p:nvSpPr>
        <p:spPr>
          <a:xfrm>
            <a:off x="5858027" y="3545093"/>
            <a:ext cx="1877437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 eaLnBrk="0" hangingPunct="0"/>
            <a:r>
              <a:rPr lang="zh-CN" altLang="en-US" sz="1200" b="1" dirty="0">
                <a:solidFill>
                  <a:srgbClr val="4D4D4D"/>
                </a:solidFill>
                <a:ea typeface="方正兰亭细黑_GBK" pitchFamily="2" charset="-122"/>
                <a:sym typeface="Arial" panose="020B0604020202020204" pitchFamily="34" charset="0"/>
              </a:rPr>
              <a:t>会议室负责人管理会议室</a:t>
            </a:r>
            <a:endParaRPr lang="zh-CN" altLang="en-US" sz="1200" b="1" dirty="0">
              <a:solidFill>
                <a:srgbClr val="4D4D4D"/>
              </a:solidFill>
              <a:latin typeface="Arial" panose="020B0604020202020204" pitchFamily="34" charset="0"/>
              <a:ea typeface="方正兰亭细黑_GBK" pitchFamily="2" charset="-122"/>
              <a:sym typeface="Arial" panose="020B0604020202020204" pitchFamily="34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xmlns="" id="{6E6D7F2E-699F-49F5-A2CF-009532EA15E4}"/>
              </a:ext>
            </a:extLst>
          </p:cNvPr>
          <p:cNvSpPr txBox="1"/>
          <p:nvPr/>
        </p:nvSpPr>
        <p:spPr>
          <a:xfrm>
            <a:off x="4040514" y="4069188"/>
            <a:ext cx="2548659" cy="345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查询会议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xmlns="" id="{5DF9A84F-A38E-437A-81A4-245742BC5FEB}"/>
              </a:ext>
            </a:extLst>
          </p:cNvPr>
          <p:cNvSpPr txBox="1"/>
          <p:nvPr/>
        </p:nvSpPr>
        <p:spPr>
          <a:xfrm>
            <a:off x="350841" y="261043"/>
            <a:ext cx="2447966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会议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E2C0E837-4F0B-4751-922C-4BC204838425}"/>
              </a:ext>
            </a:extLst>
          </p:cNvPr>
          <p:cNvSpPr txBox="1"/>
          <p:nvPr/>
        </p:nvSpPr>
        <p:spPr>
          <a:xfrm>
            <a:off x="319088" y="839841"/>
            <a:ext cx="9648825" cy="256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1575" dirty="0"/>
              <a:t>会议模块为用户提供了针对某项工作在某个范围用户中讨论、交流的功能，在会议模块可以创建会议名称，</a:t>
            </a:r>
            <a:endParaRPr lang="en-US" altLang="zh-CN" sz="1575" dirty="0"/>
          </a:p>
          <a:p>
            <a:pPr>
              <a:lnSpc>
                <a:spcPct val="190000"/>
              </a:lnSpc>
            </a:pPr>
            <a:r>
              <a:rPr lang="zh-CN" altLang="en-US" sz="1575" dirty="0"/>
              <a:t>设置会议地点、会议时间以及选择参会人员，会议参与人员可以及时查看。 </a:t>
            </a:r>
          </a:p>
          <a:p>
            <a:pPr>
              <a:lnSpc>
                <a:spcPct val="190000"/>
              </a:lnSpc>
            </a:pPr>
            <a:r>
              <a:rPr lang="zh-CN" altLang="en-US" sz="1575" dirty="0"/>
              <a:t>在使用会议模块时您主要需要掌握以下操作：</a:t>
            </a:r>
          </a:p>
          <a:p>
            <a:pPr>
              <a:lnSpc>
                <a:spcPct val="150000"/>
              </a:lnSpc>
            </a:pPr>
            <a:r>
              <a:rPr lang="en-US" altLang="zh-CN" sz="1575" dirty="0"/>
              <a:t>1</a:t>
            </a:r>
            <a:r>
              <a:rPr lang="zh-CN" altLang="en-US" sz="1575" dirty="0"/>
              <a:t>、怎样新建会议</a:t>
            </a:r>
            <a:endParaRPr lang="en-US" altLang="zh-CN" sz="1575" dirty="0"/>
          </a:p>
          <a:p>
            <a:pPr>
              <a:lnSpc>
                <a:spcPct val="150000"/>
              </a:lnSpc>
            </a:pPr>
            <a:r>
              <a:rPr lang="en-US" altLang="zh-CN" sz="1575" dirty="0"/>
              <a:t>2</a:t>
            </a:r>
            <a:r>
              <a:rPr lang="zh-CN" altLang="en-US" sz="1575" dirty="0"/>
              <a:t>、怎样查询会议、取消会议、查看会议状态</a:t>
            </a:r>
          </a:p>
          <a:p>
            <a:pPr>
              <a:lnSpc>
                <a:spcPct val="150000"/>
              </a:lnSpc>
            </a:pPr>
            <a:r>
              <a:rPr lang="en-US" altLang="zh-CN" sz="1575" dirty="0"/>
              <a:t>3</a:t>
            </a:r>
            <a:r>
              <a:rPr lang="zh-CN" altLang="en-US" sz="1575" dirty="0"/>
              <a:t>、怎样查看会议室使用情况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A8532053-F36C-4C24-8AFB-1AEF8294FA8B}"/>
              </a:ext>
            </a:extLst>
          </p:cNvPr>
          <p:cNvSpPr txBox="1"/>
          <p:nvPr/>
        </p:nvSpPr>
        <p:spPr>
          <a:xfrm>
            <a:off x="4040514" y="5291637"/>
            <a:ext cx="2548659" cy="369332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召集人：取消会议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xmlns="" id="{B22A46C9-6E89-4B82-A946-0BD77BC9EE21}"/>
              </a:ext>
            </a:extLst>
          </p:cNvPr>
          <p:cNvSpPr txBox="1"/>
          <p:nvPr/>
        </p:nvSpPr>
        <p:spPr>
          <a:xfrm>
            <a:off x="4040515" y="4668486"/>
            <a:ext cx="2548659" cy="369332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查询会议室使用情况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988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654779" y="1889829"/>
            <a:ext cx="2733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50" dirty="0"/>
              <a:t>本系统提供在系统上收取和发送邮件的功能，您可以将您自己的邮箱设置在这里，在系统上进行收发，省去多次登陆的步骤。</a:t>
            </a:r>
            <a:endParaRPr lang="en-US" altLang="zh-CN" sz="1350" dirty="0"/>
          </a:p>
          <a:p>
            <a:pPr>
              <a:lnSpc>
                <a:spcPct val="200000"/>
              </a:lnSpc>
            </a:pPr>
            <a:r>
              <a:rPr lang="zh-CN" altLang="en-US" sz="1350" dirty="0"/>
              <a:t>系统提供的是邮件客户端功能，您需要先将自己的邮箱服务器、账号、密码设置在系统中。</a:t>
            </a:r>
            <a:endParaRPr lang="en-US" altLang="zh-CN" sz="1350" dirty="0"/>
          </a:p>
          <a:p>
            <a:pPr>
              <a:lnSpc>
                <a:spcPct val="200000"/>
              </a:lnSpc>
            </a:pPr>
            <a:r>
              <a:rPr lang="zh-CN" altLang="en-US" sz="1350" dirty="0"/>
              <a:t>本系统支持</a:t>
            </a:r>
            <a:r>
              <a:rPr lang="en-US" altLang="zh-CN" sz="1350" dirty="0"/>
              <a:t>POP</a:t>
            </a:r>
            <a:r>
              <a:rPr lang="zh-CN" altLang="en-US" sz="1350" dirty="0"/>
              <a:t>或</a:t>
            </a:r>
            <a:r>
              <a:rPr lang="en-US" altLang="zh-CN" sz="1350" dirty="0"/>
              <a:t>IMAP</a:t>
            </a:r>
            <a:r>
              <a:rPr lang="zh-CN" altLang="en-US" sz="1350" dirty="0"/>
              <a:t>协议。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568" y="958170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800" kern="0" dirty="0">
                <a:ea typeface="Arial Unicode MS" pitchFamily="34" charset="-128"/>
                <a:cs typeface="Arial Unicode MS" pitchFamily="34" charset="-128"/>
              </a:rPr>
              <a:t>从常用功能区找到邮件，点击进入邮件模块。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841" y="1520496"/>
            <a:ext cx="7183292" cy="4520040"/>
          </a:xfrm>
          <a:prstGeom prst="rect">
            <a:avLst/>
          </a:prstGeom>
        </p:spPr>
      </p:pic>
      <p:cxnSp>
        <p:nvCxnSpPr>
          <p:cNvPr id="6" name="直接连接符 2">
            <a:extLst>
              <a:ext uri="{FF2B5EF4-FFF2-40B4-BE49-F238E27FC236}">
                <a16:creationId xmlns:a16="http://schemas.microsoft.com/office/drawing/2014/main" xmlns="" id="{F9E29D05-369A-4441-96A2-225C98E723C5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11C7AC8-074D-4D23-A9E8-911846D145EF}"/>
              </a:ext>
            </a:extLst>
          </p:cNvPr>
          <p:cNvSpPr txBox="1"/>
          <p:nvPr/>
        </p:nvSpPr>
        <p:spPr>
          <a:xfrm>
            <a:off x="350841" y="261043"/>
            <a:ext cx="2447966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邮件功能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534901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39B9FF9-0300-4644-9A62-7F5E1F2078CA}"/>
              </a:ext>
            </a:extLst>
          </p:cNvPr>
          <p:cNvSpPr/>
          <p:nvPr/>
        </p:nvSpPr>
        <p:spPr>
          <a:xfrm>
            <a:off x="0" y="765037"/>
            <a:ext cx="10287000" cy="2087971"/>
          </a:xfrm>
          <a:prstGeom prst="rect">
            <a:avLst/>
          </a:prstGeom>
          <a:solidFill>
            <a:srgbClr val="A6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48" tIns="38575" rIns="77148" bIns="38575" rtlCol="0" anchor="ctr"/>
          <a:lstStyle/>
          <a:p>
            <a:pPr algn="ctr" defTabSz="771468"/>
            <a:endParaRPr lang="zh-CN" altLang="en-US" sz="1575" dirty="0">
              <a:solidFill>
                <a:srgbClr val="EE363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62635" y="1538131"/>
            <a:ext cx="7007279" cy="597276"/>
          </a:xfrm>
          <a:prstGeom prst="rect">
            <a:avLst/>
          </a:prstGeom>
        </p:spPr>
        <p:txBody>
          <a:bodyPr wrap="square" lIns="77148" tIns="38575" rIns="77148" bIns="38575">
            <a:spAutoFit/>
          </a:bodyPr>
          <a:lstStyle/>
          <a:p>
            <a:pPr defTabSz="771468"/>
            <a:r>
              <a:rPr kumimoji="1" lang="zh-CN" altLang="en-US" sz="33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个性化设置</a:t>
            </a:r>
          </a:p>
        </p:txBody>
      </p:sp>
      <p:sp>
        <p:nvSpPr>
          <p:cNvPr id="12" name="矩形 11"/>
          <p:cNvSpPr/>
          <p:nvPr/>
        </p:nvSpPr>
        <p:spPr>
          <a:xfrm>
            <a:off x="1680365" y="1041786"/>
            <a:ext cx="121514" cy="103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48" tIns="38575" rIns="77148" bIns="38575" rtlCol="0" anchor="ctr"/>
          <a:lstStyle/>
          <a:p>
            <a:pPr algn="ctr" defTabSz="771468"/>
            <a:endParaRPr lang="zh-CN" altLang="en-US" sz="15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923394" y="981034"/>
            <a:ext cx="3107163" cy="49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148" tIns="38575" rIns="77148" bIns="385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71468" eaLnBrk="1" hangingPunct="1"/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 一</a:t>
            </a:r>
            <a:endParaRPr lang="en-US" altLang="zh-CN" sz="27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646053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2">
            <a:extLst>
              <a:ext uri="{FF2B5EF4-FFF2-40B4-BE49-F238E27FC236}">
                <a16:creationId xmlns:a16="http://schemas.microsoft.com/office/drawing/2014/main" xmlns="" id="{3C4C8656-C8E9-4A71-972A-49EBD818E44D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13D33FD3-1945-4E24-A15D-422D77212304}"/>
              </a:ext>
            </a:extLst>
          </p:cNvPr>
          <p:cNvSpPr txBox="1"/>
          <p:nvPr/>
        </p:nvSpPr>
        <p:spPr>
          <a:xfrm>
            <a:off x="3631521" y="2105734"/>
            <a:ext cx="1208336" cy="369332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流程批示语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222FCDF4-9ECE-401A-AB7C-83CA8D9CEBE2}"/>
              </a:ext>
            </a:extLst>
          </p:cNvPr>
          <p:cNvSpPr txBox="1"/>
          <p:nvPr/>
        </p:nvSpPr>
        <p:spPr>
          <a:xfrm>
            <a:off x="3631521" y="3263189"/>
            <a:ext cx="1208336" cy="345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私人组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7" name="文本框 19464">
            <a:extLst>
              <a:ext uri="{FF2B5EF4-FFF2-40B4-BE49-F238E27FC236}">
                <a16:creationId xmlns:a16="http://schemas.microsoft.com/office/drawing/2014/main" xmlns="" id="{24647B57-1737-432E-9CF8-85156F766096}"/>
              </a:ext>
            </a:extLst>
          </p:cNvPr>
          <p:cNvSpPr txBox="1"/>
          <p:nvPr/>
        </p:nvSpPr>
        <p:spPr>
          <a:xfrm>
            <a:off x="4999502" y="2205017"/>
            <a:ext cx="3392275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 eaLnBrk="0" hangingPunct="0"/>
            <a:r>
              <a:rPr lang="zh-CN" altLang="en-US" sz="1200" b="1" dirty="0">
                <a:solidFill>
                  <a:srgbClr val="4D4D4D"/>
                </a:solidFill>
                <a:ea typeface="方正兰亭细黑_GBK" pitchFamily="2" charset="-122"/>
                <a:sym typeface="Arial" panose="020B0604020202020204" pitchFamily="34" charset="0"/>
              </a:rPr>
              <a:t>在流程签字意见框中 快速选择 常用批示语 签批</a:t>
            </a:r>
            <a:endParaRPr lang="zh-CN" altLang="en-US" sz="1200" b="1" dirty="0">
              <a:solidFill>
                <a:srgbClr val="4D4D4D"/>
              </a:solidFill>
              <a:latin typeface="Arial" panose="020B0604020202020204" pitchFamily="34" charset="0"/>
              <a:ea typeface="方正兰亭细黑_GBK" pitchFamily="2" charset="-122"/>
              <a:sym typeface="Arial" panose="020B0604020202020204" pitchFamily="34" charset="0"/>
            </a:endParaRPr>
          </a:p>
        </p:txBody>
      </p:sp>
      <p:sp>
        <p:nvSpPr>
          <p:cNvPr id="8" name="文本框 19464">
            <a:extLst>
              <a:ext uri="{FF2B5EF4-FFF2-40B4-BE49-F238E27FC236}">
                <a16:creationId xmlns:a16="http://schemas.microsoft.com/office/drawing/2014/main" xmlns="" id="{6FE4A474-3FC9-40BF-B39D-3EAD8C905315}"/>
              </a:ext>
            </a:extLst>
          </p:cNvPr>
          <p:cNvSpPr txBox="1"/>
          <p:nvPr/>
        </p:nvSpPr>
        <p:spPr>
          <a:xfrm>
            <a:off x="5002330" y="3334030"/>
            <a:ext cx="3877985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 eaLnBrk="0" hangingPunct="0"/>
            <a:r>
              <a:rPr lang="zh-CN" altLang="en-US" sz="1200" b="1" dirty="0">
                <a:solidFill>
                  <a:srgbClr val="4D4D4D"/>
                </a:solidFill>
                <a:latin typeface="Arial" panose="020B0604020202020204" pitchFamily="34" charset="0"/>
                <a:ea typeface="方正兰亭细黑_GBK" pitchFamily="2" charset="-122"/>
                <a:sym typeface="Arial" panose="020B0604020202020204" pitchFamily="34" charset="0"/>
              </a:rPr>
              <a:t>选人时可快速定位个人常用组，满足不同岗位个人需求</a:t>
            </a:r>
          </a:p>
        </p:txBody>
      </p:sp>
      <p:pic>
        <p:nvPicPr>
          <p:cNvPr id="9" name="图片 8" descr="F:\20047\images\1095427">
            <a:extLst>
              <a:ext uri="{FF2B5EF4-FFF2-40B4-BE49-F238E27FC236}">
                <a16:creationId xmlns:a16="http://schemas.microsoft.com/office/drawing/2014/main" xmlns="" id="{9CFDD5FD-DA47-4751-9689-DF2BE38C6C5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3535" y="281785"/>
            <a:ext cx="431994" cy="43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2672A1FC-D65A-456B-B5B3-9A095863FF9B}"/>
              </a:ext>
            </a:extLst>
          </p:cNvPr>
          <p:cNvSpPr txBox="1"/>
          <p:nvPr/>
        </p:nvSpPr>
        <p:spPr>
          <a:xfrm>
            <a:off x="3631521" y="4396791"/>
            <a:ext cx="1208336" cy="345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527050">
              <a:lnSpc>
                <a:spcPct val="120000"/>
              </a:lnSpc>
            </a:pPr>
            <a:r>
              <a:rPr lang="zh-CN" altLang="en-US" sz="1500" b="1" dirty="0">
                <a:solidFill>
                  <a:schemeClr val="bg1"/>
                </a:solidFill>
                <a:ea typeface="微软雅黑" panose="020B0503020204020204" pitchFamily="2" charset="-122"/>
              </a:rPr>
              <a:t>消息提醒</a:t>
            </a:r>
            <a:endParaRPr lang="en-US" altLang="zh-CN" sz="1500" b="1" dirty="0">
              <a:solidFill>
                <a:schemeClr val="bg1"/>
              </a:solidFill>
              <a:ea typeface="微软雅黑" panose="020B0503020204020204" pitchFamily="2" charset="-122"/>
            </a:endParaRPr>
          </a:p>
        </p:txBody>
      </p:sp>
      <p:sp>
        <p:nvSpPr>
          <p:cNvPr id="11" name="文本框 19464">
            <a:extLst>
              <a:ext uri="{FF2B5EF4-FFF2-40B4-BE49-F238E27FC236}">
                <a16:creationId xmlns:a16="http://schemas.microsoft.com/office/drawing/2014/main" xmlns="" id="{555F655B-5405-401C-8D05-8686980ACE33}"/>
              </a:ext>
            </a:extLst>
          </p:cNvPr>
          <p:cNvSpPr txBox="1"/>
          <p:nvPr/>
        </p:nvSpPr>
        <p:spPr>
          <a:xfrm>
            <a:off x="5002330" y="4467632"/>
            <a:ext cx="3724096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527050" eaLnBrk="0" hangingPunct="0"/>
            <a:r>
              <a:rPr lang="zh-CN" altLang="en-US" sz="1200" b="1" dirty="0">
                <a:solidFill>
                  <a:srgbClr val="4D4D4D"/>
                </a:solidFill>
                <a:ea typeface="方正兰亭细黑_GBK" pitchFamily="2" charset="-122"/>
              </a:rPr>
              <a:t>点击这里可以看到新到达的工作流以及密码变更提醒</a:t>
            </a:r>
            <a:endParaRPr lang="zh-CN" altLang="en-US" sz="1200" b="1" dirty="0">
              <a:solidFill>
                <a:srgbClr val="4D4D4D"/>
              </a:solidFill>
              <a:ea typeface="方正兰亭细黑_GBK" pitchFamily="2" charset="-122"/>
              <a:sym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15ED1C95-5F4F-4C6C-8025-D077B8268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1501" y="4120143"/>
            <a:ext cx="37504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xmlns="" id="{15D9BD32-C6D4-451B-BC06-4F4507BABA0E}"/>
              </a:ext>
            </a:extLst>
          </p:cNvPr>
          <p:cNvSpPr txBox="1"/>
          <p:nvPr/>
        </p:nvSpPr>
        <p:spPr>
          <a:xfrm>
            <a:off x="350841" y="261043"/>
            <a:ext cx="2056698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个性化设置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2556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382" y="975448"/>
            <a:ext cx="738856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575" kern="0" dirty="0">
                <a:ea typeface="Arial Unicode MS" pitchFamily="34" charset="-128"/>
                <a:cs typeface="Arial Unicode MS" pitchFamily="34" charset="-128"/>
              </a:rPr>
              <a:t>点击左下方的       图标，进入个性化设置页面，点击工作流程，常用批示语设置。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2132" y="1019985"/>
            <a:ext cx="33218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连接符 2">
            <a:extLst>
              <a:ext uri="{FF2B5EF4-FFF2-40B4-BE49-F238E27FC236}">
                <a16:creationId xmlns:a16="http://schemas.microsoft.com/office/drawing/2014/main" xmlns="" id="{51CCE473-B609-4708-B6E9-99A7C074F3FA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43DDE12C-C3B4-42FC-856B-59E347A62B79}"/>
              </a:ext>
            </a:extLst>
          </p:cNvPr>
          <p:cNvSpPr txBox="1"/>
          <p:nvPr/>
        </p:nvSpPr>
        <p:spPr>
          <a:xfrm>
            <a:off x="350841" y="261043"/>
            <a:ext cx="2704688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流程批示语设置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CC8A91D-DD1B-43C5-B46C-C834A2F59F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088" y="1520427"/>
            <a:ext cx="9360916" cy="489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121543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2">
            <a:extLst>
              <a:ext uri="{FF2B5EF4-FFF2-40B4-BE49-F238E27FC236}">
                <a16:creationId xmlns:a16="http://schemas.microsoft.com/office/drawing/2014/main" xmlns="" id="{271E4D47-A555-4234-A535-708F921E9390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55641E27-F257-4B0C-891B-3003FE55770D}"/>
              </a:ext>
            </a:extLst>
          </p:cNvPr>
          <p:cNvSpPr txBox="1"/>
          <p:nvPr/>
        </p:nvSpPr>
        <p:spPr>
          <a:xfrm>
            <a:off x="350841" y="261045"/>
            <a:ext cx="2447966" cy="473478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登录使用</a:t>
            </a:r>
          </a:p>
        </p:txBody>
      </p:sp>
      <p:sp>
        <p:nvSpPr>
          <p:cNvPr id="9" name="矩形 8"/>
          <p:cNvSpPr/>
          <p:nvPr/>
        </p:nvSpPr>
        <p:spPr>
          <a:xfrm>
            <a:off x="357154" y="1010837"/>
            <a:ext cx="9929846" cy="2741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登录数字校园方式：</a:t>
            </a:r>
            <a:endParaRPr lang="en-US" altLang="zh-CN" sz="18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en-US" altLang="zh-CN" sz="1600" dirty="0"/>
              <a:t>1</a:t>
            </a:r>
            <a:r>
              <a:rPr lang="zh-CN" altLang="en-US" sz="1600" dirty="0"/>
              <a:t>、登录广西师范大学官网：</a:t>
            </a:r>
            <a:r>
              <a:rPr lang="en-US" altLang="zh-CN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https://www.gxnu.edu.cn/</a:t>
            </a:r>
            <a:r>
              <a:rPr lang="zh-CN" altLang="en-US" sz="1600" dirty="0"/>
              <a:t>，点击右上角“数字校园”图标进入统一身份认证平台</a:t>
            </a:r>
            <a:endParaRPr lang="en-US" altLang="zh-CN" sz="1600" dirty="0"/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en-US" altLang="zh-CN" sz="1600" dirty="0"/>
              <a:t>2</a:t>
            </a:r>
            <a:r>
              <a:rPr lang="zh-CN" altLang="en-US" sz="1600" dirty="0"/>
              <a:t>、输入账号密码： </a:t>
            </a:r>
            <a:r>
              <a:rPr lang="zh-CN" altLang="en-US" sz="1600" b="1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用户名：工号，</a:t>
            </a:r>
            <a:r>
              <a:rPr lang="en-US" altLang="en-US" sz="1600" b="1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 </a:t>
            </a:r>
            <a:r>
              <a:rPr lang="zh-CN" altLang="en-US" sz="1600" b="1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密码：身份证后六位</a:t>
            </a:r>
            <a:endParaRPr lang="en-US" altLang="zh-CN" sz="1600" b="1" kern="1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en-US" altLang="zh-CN" sz="1600" dirty="0"/>
              <a:t>3</a:t>
            </a:r>
            <a:r>
              <a:rPr lang="zh-CN" altLang="en-US" sz="1600" dirty="0"/>
              <a:t>、点击            进入</a:t>
            </a:r>
            <a:r>
              <a:rPr lang="en-US" altLang="zh-CN" sz="1600" dirty="0"/>
              <a:t>OA</a:t>
            </a:r>
            <a:r>
              <a:rPr lang="zh-CN" altLang="en-US" sz="1600" dirty="0"/>
              <a:t>系统页面</a:t>
            </a:r>
            <a:endParaRPr lang="en-US" altLang="zh-CN" sz="1600" dirty="0"/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buFont typeface="Wingdings" panose="05000000000000000000" pitchFamily="2" charset="2"/>
              <a:buChar char="n"/>
              <a:defRPr/>
            </a:pPr>
            <a:endParaRPr lang="en-US" altLang="zh-CN" sz="18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90D25D7-17F4-4B84-8FE1-D04925A92031}"/>
              </a:ext>
            </a:extLst>
          </p:cNvPr>
          <p:cNvSpPr txBox="1"/>
          <p:nvPr/>
        </p:nvSpPr>
        <p:spPr>
          <a:xfrm>
            <a:off x="2798807" y="284223"/>
            <a:ext cx="51446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214313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sz="2000" b="1" dirty="0"/>
              <a:t>数字校园：</a:t>
            </a:r>
            <a:r>
              <a:rPr kumimoji="1" lang="zh-CN" altLang="en-US" sz="2000" dirty="0"/>
              <a:t>从</a:t>
            </a:r>
            <a:r>
              <a:rPr lang="zh-CN" altLang="en-US" sz="2000" dirty="0"/>
              <a:t>数字校园登录</a:t>
            </a:r>
            <a:r>
              <a:rPr lang="en-US" altLang="zh-CN" sz="2000" dirty="0"/>
              <a:t>OA</a:t>
            </a:r>
            <a:endParaRPr lang="zh-CN" altLang="en-US" sz="20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C3E0B99-101F-43A9-A28E-C8D9976B66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1583"/>
          <a:stretch/>
        </p:blipFill>
        <p:spPr>
          <a:xfrm>
            <a:off x="437332" y="2835837"/>
            <a:ext cx="8978146" cy="201847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B8D024B-860C-4454-8336-3138A670793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332" y="2878836"/>
            <a:ext cx="6648450" cy="38004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8DFDC24-61C4-4FAF-A8D7-3E539D2E2CF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19164" y="2878836"/>
            <a:ext cx="6885832" cy="35992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219E147-DCFC-41A4-A206-0FCEC15A4FF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9234" y="2302437"/>
            <a:ext cx="409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5049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382" y="975448"/>
            <a:ext cx="954299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575" kern="0" dirty="0">
                <a:ea typeface="Arial Unicode MS" pitchFamily="34" charset="-128"/>
                <a:cs typeface="Arial Unicode MS" pitchFamily="34" charset="-128"/>
              </a:rPr>
              <a:t>在个性化设置页面，点击“人力资源”页签，进入私人组显示页面，点击“新建”按钮进去入私人组新建页面。</a:t>
            </a:r>
          </a:p>
        </p:txBody>
      </p:sp>
      <p:cxnSp>
        <p:nvCxnSpPr>
          <p:cNvPr id="5" name="直接连接符 2">
            <a:extLst>
              <a:ext uri="{FF2B5EF4-FFF2-40B4-BE49-F238E27FC236}">
                <a16:creationId xmlns:a16="http://schemas.microsoft.com/office/drawing/2014/main" xmlns="" id="{5E0F500F-9D8E-49EE-8725-D9FF03647083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B84F3940-12EA-4510-9B41-13719008C431}"/>
              </a:ext>
            </a:extLst>
          </p:cNvPr>
          <p:cNvSpPr txBox="1"/>
          <p:nvPr/>
        </p:nvSpPr>
        <p:spPr>
          <a:xfrm>
            <a:off x="350841" y="261043"/>
            <a:ext cx="2447966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私人组设置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BD211A0-642C-4704-9C30-044398D162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053" y="1700808"/>
            <a:ext cx="8802272" cy="398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241208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标注 15"/>
          <p:cNvSpPr>
            <a:spLocks noChangeArrowheads="1"/>
          </p:cNvSpPr>
          <p:nvPr/>
        </p:nvSpPr>
        <p:spPr bwMode="auto">
          <a:xfrm>
            <a:off x="6277626" y="5130189"/>
            <a:ext cx="2025225" cy="591076"/>
          </a:xfrm>
          <a:prstGeom prst="wedgeRectCallout">
            <a:avLst>
              <a:gd name="adj1" fmla="val -43760"/>
              <a:gd name="adj2" fmla="val -226740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square" lIns="101250" tIns="52650" rIns="101250" bIns="52650" anchor="ctr">
            <a:spAutoFit/>
          </a:bodyPr>
          <a:lstStyle/>
          <a:p>
            <a:pPr algn="l">
              <a:defRPr/>
            </a:pPr>
            <a:r>
              <a:rPr lang="zh-CN" altLang="en-US" sz="1575" b="1" dirty="0">
                <a:solidFill>
                  <a:srgbClr val="FF0000"/>
                </a:solidFill>
              </a:rPr>
              <a:t>在这个页面，填写私人组名称和设置成员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381" y="975448"/>
            <a:ext cx="543610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575" kern="0" dirty="0">
                <a:ea typeface="Arial Unicode MS" pitchFamily="34" charset="-128"/>
                <a:cs typeface="Arial Unicode MS" pitchFamily="34" charset="-128"/>
              </a:rPr>
              <a:t>进入私人组新建页面后，设置私人组名称以及私人组成员。</a:t>
            </a:r>
          </a:p>
        </p:txBody>
      </p:sp>
      <p:cxnSp>
        <p:nvCxnSpPr>
          <p:cNvPr id="6" name="直接连接符 2">
            <a:extLst>
              <a:ext uri="{FF2B5EF4-FFF2-40B4-BE49-F238E27FC236}">
                <a16:creationId xmlns:a16="http://schemas.microsoft.com/office/drawing/2014/main" xmlns="" id="{E646713D-00ED-405C-B595-9537745D8A4A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905A19CA-5C74-4D49-912A-EF93A1C0B495}"/>
              </a:ext>
            </a:extLst>
          </p:cNvPr>
          <p:cNvSpPr txBox="1"/>
          <p:nvPr/>
        </p:nvSpPr>
        <p:spPr>
          <a:xfrm>
            <a:off x="350841" y="261043"/>
            <a:ext cx="2447966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私人组设置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966EA7F-576C-46C7-8FD3-FE90180570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841" y="1351969"/>
            <a:ext cx="9617072" cy="47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0245417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39B9FF9-0300-4644-9A62-7F5E1F2078CA}"/>
              </a:ext>
            </a:extLst>
          </p:cNvPr>
          <p:cNvSpPr/>
          <p:nvPr/>
        </p:nvSpPr>
        <p:spPr>
          <a:xfrm>
            <a:off x="0" y="765037"/>
            <a:ext cx="10287000" cy="2087971"/>
          </a:xfrm>
          <a:prstGeom prst="rect">
            <a:avLst/>
          </a:prstGeom>
          <a:solidFill>
            <a:srgbClr val="A6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48" tIns="38575" rIns="77148" bIns="38575" rtlCol="0" anchor="ctr"/>
          <a:lstStyle/>
          <a:p>
            <a:pPr algn="ctr" defTabSz="771468"/>
            <a:endParaRPr lang="zh-CN" altLang="en-US" sz="1575" dirty="0">
              <a:solidFill>
                <a:srgbClr val="EE363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62635" y="1538131"/>
            <a:ext cx="7007279" cy="1151274"/>
          </a:xfrm>
          <a:prstGeom prst="rect">
            <a:avLst/>
          </a:prstGeom>
        </p:spPr>
        <p:txBody>
          <a:bodyPr wrap="square" lIns="77148" tIns="38575" rIns="77148" bIns="38575">
            <a:spAutoFit/>
          </a:bodyPr>
          <a:lstStyle/>
          <a:p>
            <a:pPr defTabSz="771468"/>
            <a:r>
              <a:rPr kumimoji="1" lang="en-US" altLang="zh-CN" sz="33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kumimoji="1" lang="zh-CN" altLang="en-US" sz="33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电脑端（</a:t>
            </a: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E-mobile</a:t>
            </a:r>
            <a:r>
              <a:rPr kumimoji="1" lang="zh-CN" altLang="en-US" sz="33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kumimoji="1" lang="en-US" altLang="zh-CN" sz="33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771468"/>
            <a:r>
              <a:rPr kumimoji="1" lang="zh-CN" altLang="en-US" sz="33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下载、登陆设置</a:t>
            </a:r>
          </a:p>
        </p:txBody>
      </p:sp>
      <p:sp>
        <p:nvSpPr>
          <p:cNvPr id="12" name="矩形 11"/>
          <p:cNvSpPr/>
          <p:nvPr/>
        </p:nvSpPr>
        <p:spPr>
          <a:xfrm>
            <a:off x="1680365" y="1041786"/>
            <a:ext cx="121514" cy="103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48" tIns="38575" rIns="77148" bIns="38575" rtlCol="0" anchor="ctr"/>
          <a:lstStyle/>
          <a:p>
            <a:pPr algn="ctr" defTabSz="771468"/>
            <a:endParaRPr lang="zh-CN" altLang="en-US" sz="15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923394" y="981034"/>
            <a:ext cx="3107163" cy="49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148" tIns="38575" rIns="77148" bIns="385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71468" eaLnBrk="1" hangingPunct="1"/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 二</a:t>
            </a:r>
            <a:endParaRPr lang="en-US" altLang="zh-CN" sz="27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205035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2">
            <a:extLst>
              <a:ext uri="{FF2B5EF4-FFF2-40B4-BE49-F238E27FC236}">
                <a16:creationId xmlns:a16="http://schemas.microsoft.com/office/drawing/2014/main" xmlns="" id="{54993703-38ED-4808-969E-21BF5AC5C144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429895D7-97B5-45ED-8AD1-D8BF7C3814A0}"/>
              </a:ext>
            </a:extLst>
          </p:cNvPr>
          <p:cNvSpPr txBox="1"/>
          <p:nvPr/>
        </p:nvSpPr>
        <p:spPr>
          <a:xfrm>
            <a:off x="350840" y="261043"/>
            <a:ext cx="4432665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</a:t>
            </a:r>
            <a:r>
              <a:rPr lang="en-US" altLang="zh-CN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E-mobile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下载（</a:t>
            </a:r>
            <a:r>
              <a:rPr lang="en-US" altLang="zh-CN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PC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客户端）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FF24702-5FAE-47A0-9E64-EB6D36CC65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840" y="1052736"/>
            <a:ext cx="9617073" cy="28400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C8F423D-5EE5-45A9-8314-792CC23AC9C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1092" y="4180338"/>
            <a:ext cx="6307435" cy="21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7071056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2">
            <a:extLst>
              <a:ext uri="{FF2B5EF4-FFF2-40B4-BE49-F238E27FC236}">
                <a16:creationId xmlns:a16="http://schemas.microsoft.com/office/drawing/2014/main" xmlns="" id="{302BE1F2-8AD5-4FA4-B15B-6EBC8C2B00E5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4896B7D7-D7C0-41B6-BF0F-CA8CEF70CDC7}"/>
              </a:ext>
            </a:extLst>
          </p:cNvPr>
          <p:cNvSpPr txBox="1"/>
          <p:nvPr/>
        </p:nvSpPr>
        <p:spPr>
          <a:xfrm>
            <a:off x="350840" y="261043"/>
            <a:ext cx="3640675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</a:t>
            </a:r>
            <a:r>
              <a:rPr lang="en-US" altLang="zh-CN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E-mobile</a:t>
            </a: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登录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37BB1D1D-B281-44BB-88E5-E5954DD23B7F}"/>
              </a:ext>
            </a:extLst>
          </p:cNvPr>
          <p:cNvSpPr/>
          <p:nvPr/>
        </p:nvSpPr>
        <p:spPr>
          <a:xfrm>
            <a:off x="0" y="978119"/>
            <a:ext cx="10287000" cy="42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algn="ctr">
              <a:buSzPct val="50000"/>
              <a:defRPr/>
            </a:pPr>
            <a:r>
              <a:rPr lang="en-US" altLang="zh-CN" sz="2138" dirty="0"/>
              <a:t>OA</a:t>
            </a:r>
            <a:r>
              <a:rPr lang="zh-CN" altLang="en-US" sz="2138" dirty="0"/>
              <a:t>地址：</a:t>
            </a:r>
            <a:r>
              <a:rPr kumimoji="1" lang="en-US" altLang="zh-CN" sz="2138" b="1" dirty="0">
                <a:solidFill>
                  <a:srgbClr val="FF0000"/>
                </a:solidFill>
              </a:rPr>
              <a:t> https://moa.gxnu.edu.cn </a:t>
            </a:r>
            <a:r>
              <a:rPr kumimoji="1" lang="zh-CN" altLang="en-US" sz="2138" b="1" dirty="0">
                <a:solidFill>
                  <a:srgbClr val="FF0000"/>
                </a:solidFill>
              </a:rPr>
              <a:t>（用户名和密码通用）</a:t>
            </a:r>
            <a:endParaRPr kumimoji="1" lang="en-US" altLang="zh-CN" sz="2138" b="1" dirty="0">
              <a:solidFill>
                <a:srgbClr val="FF0000"/>
              </a:solidFill>
            </a:endParaRPr>
          </a:p>
        </p:txBody>
      </p:sp>
      <p:sp>
        <p:nvSpPr>
          <p:cNvPr id="13" name="Rectangle 4" descr="浅色横线">
            <a:extLst>
              <a:ext uri="{FF2B5EF4-FFF2-40B4-BE49-F238E27FC236}">
                <a16:creationId xmlns:a16="http://schemas.microsoft.com/office/drawing/2014/main" xmlns="" id="{5E50D418-2618-4F9B-A4E7-472D25B50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071" y="1511592"/>
            <a:ext cx="9538809" cy="85725"/>
          </a:xfrm>
          <a:prstGeom prst="rect">
            <a:avLst/>
          </a:prstGeom>
          <a:pattFill prst="ltHorz">
            <a:fgClr>
              <a:schemeClr val="bg1"/>
            </a:fgClr>
            <a:bgClr>
              <a:srgbClr val="8C2532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2138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2981CA7-B59C-43B5-BE27-C1B80006A6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617" y="1953108"/>
            <a:ext cx="866775" cy="11144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9759E41-1530-4387-A336-3702D6B0DA1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9812" y="1855538"/>
            <a:ext cx="6694571" cy="458112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1D803DA8-1FE0-4CFD-A398-1122654B932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3060" y="1953108"/>
            <a:ext cx="2179602" cy="4284204"/>
          </a:xfrm>
          <a:prstGeom prst="rect">
            <a:avLst/>
          </a:prstGeom>
        </p:spPr>
      </p:pic>
      <p:sp>
        <p:nvSpPr>
          <p:cNvPr id="17" name="箭头: 下 16">
            <a:extLst>
              <a:ext uri="{FF2B5EF4-FFF2-40B4-BE49-F238E27FC236}">
                <a16:creationId xmlns:a16="http://schemas.microsoft.com/office/drawing/2014/main" xmlns="" id="{D3E29529-1C04-422C-B441-1B589F6C3290}"/>
              </a:ext>
            </a:extLst>
          </p:cNvPr>
          <p:cNvSpPr/>
          <p:nvPr/>
        </p:nvSpPr>
        <p:spPr>
          <a:xfrm>
            <a:off x="2407538" y="1597317"/>
            <a:ext cx="280515" cy="1975681"/>
          </a:xfrm>
          <a:prstGeom prst="downArrow">
            <a:avLst/>
          </a:prstGeom>
          <a:noFill/>
          <a:ln>
            <a:solidFill>
              <a:srgbClr val="A620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575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416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9168581-C152-40DA-8254-B8151070751E}"/>
              </a:ext>
            </a:extLst>
          </p:cNvPr>
          <p:cNvSpPr/>
          <p:nvPr/>
        </p:nvSpPr>
        <p:spPr>
          <a:xfrm>
            <a:off x="0" y="765037"/>
            <a:ext cx="10287000" cy="2087971"/>
          </a:xfrm>
          <a:prstGeom prst="rect">
            <a:avLst/>
          </a:prstGeom>
          <a:solidFill>
            <a:srgbClr val="A6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48" tIns="38575" rIns="77148" bIns="38575" rtlCol="0" anchor="ctr"/>
          <a:lstStyle/>
          <a:p>
            <a:pPr algn="ctr" defTabSz="771468"/>
            <a:endParaRPr lang="zh-CN" altLang="en-US" sz="1575" dirty="0">
              <a:solidFill>
                <a:srgbClr val="EE363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62635" y="1535741"/>
            <a:ext cx="8424365" cy="1116649"/>
          </a:xfrm>
          <a:prstGeom prst="rect">
            <a:avLst/>
          </a:prstGeom>
        </p:spPr>
        <p:txBody>
          <a:bodyPr wrap="square" lIns="77148" tIns="38575" rIns="77148" bIns="38575">
            <a:spAutoFit/>
          </a:bodyPr>
          <a:lstStyle/>
          <a:p>
            <a:pPr defTabSz="771468"/>
            <a:r>
              <a:rPr kumimoji="1" lang="zh-CN" altLang="en-US" sz="33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移动办公（</a:t>
            </a:r>
            <a:r>
              <a:rPr kumimoji="1" lang="en-US" altLang="zh-CN" sz="33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E-Mobile</a:t>
            </a:r>
            <a:r>
              <a:rPr kumimoji="1" lang="zh-CN" altLang="en-US" sz="33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、企业微信）</a:t>
            </a:r>
            <a:endParaRPr kumimoji="1" lang="en-US" altLang="zh-CN" sz="33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771468"/>
            <a:r>
              <a:rPr kumimoji="1" lang="zh-CN" altLang="en-US" sz="33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下载、登陆设置</a:t>
            </a:r>
          </a:p>
        </p:txBody>
      </p:sp>
      <p:sp>
        <p:nvSpPr>
          <p:cNvPr id="12" name="矩形 11"/>
          <p:cNvSpPr/>
          <p:nvPr/>
        </p:nvSpPr>
        <p:spPr>
          <a:xfrm>
            <a:off x="1680365" y="1039396"/>
            <a:ext cx="121514" cy="103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48" tIns="38575" rIns="77148" bIns="38575" rtlCol="0" anchor="ctr"/>
          <a:lstStyle/>
          <a:p>
            <a:pPr algn="ctr" defTabSz="771468"/>
            <a:endParaRPr lang="zh-CN" altLang="en-US" sz="15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923394" y="978644"/>
            <a:ext cx="3107163" cy="49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148" tIns="38575" rIns="77148" bIns="385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71468" eaLnBrk="1" hangingPunct="1"/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 三</a:t>
            </a:r>
            <a:endParaRPr lang="en-US" altLang="zh-CN" sz="27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091307"/>
      </p:ext>
    </p:extLst>
  </p:cSld>
  <p:clrMapOvr>
    <a:masterClrMapping/>
  </p:clrMapOvr>
  <p:transition spd="slow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266EDF4-3D46-4CDD-A554-84CE864961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840" y="1000993"/>
            <a:ext cx="9617073" cy="2840042"/>
          </a:xfrm>
          <a:prstGeom prst="rect">
            <a:avLst/>
          </a:prstGeom>
        </p:spPr>
      </p:pic>
      <p:cxnSp>
        <p:nvCxnSpPr>
          <p:cNvPr id="6" name="直接连接符 2">
            <a:extLst>
              <a:ext uri="{FF2B5EF4-FFF2-40B4-BE49-F238E27FC236}">
                <a16:creationId xmlns:a16="http://schemas.microsoft.com/office/drawing/2014/main" xmlns="" id="{1CB26940-5840-4890-BABB-BC71B28B3D05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47BD84B5-A4B9-40DA-BA55-F090D63703D7}"/>
              </a:ext>
            </a:extLst>
          </p:cNvPr>
          <p:cNvSpPr txBox="1"/>
          <p:nvPr/>
        </p:nvSpPr>
        <p:spPr>
          <a:xfrm>
            <a:off x="350840" y="261043"/>
            <a:ext cx="3640675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</a:t>
            </a:r>
            <a:r>
              <a:rPr lang="en-US" altLang="zh-CN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E-Mobile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下载（移动端）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3DC48BD-1738-4969-A12D-3678B040E7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1092" y="4180338"/>
            <a:ext cx="6307435" cy="21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6287783"/>
      </p:ext>
    </p:extLst>
  </p:cSld>
  <p:clrMapOvr>
    <a:masterClrMapping/>
  </p:clrMapOvr>
  <p:transition spd="slow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 descr="浅色横线"/>
          <p:cNvSpPr>
            <a:spLocks noChangeArrowheads="1"/>
          </p:cNvSpPr>
          <p:nvPr/>
        </p:nvSpPr>
        <p:spPr bwMode="auto">
          <a:xfrm>
            <a:off x="258071" y="1511592"/>
            <a:ext cx="9538809" cy="85725"/>
          </a:xfrm>
          <a:prstGeom prst="rect">
            <a:avLst/>
          </a:prstGeom>
          <a:pattFill prst="ltHorz">
            <a:fgClr>
              <a:schemeClr val="bg1"/>
            </a:fgClr>
            <a:bgClr>
              <a:srgbClr val="8C2532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2138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20F5EFC-30AB-480D-9B40-9CEF72C339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921" y="1845242"/>
            <a:ext cx="1023467" cy="10234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60213B7-8DEA-4BEA-B97F-862B3FC6B64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5050" y="1840914"/>
            <a:ext cx="1006846" cy="1040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542D04C-0C17-49CF-B852-8FC0A9CC6E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9644" y="1846612"/>
            <a:ext cx="2354569" cy="418799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F7629FD0-083E-4891-8157-9995DFF0C5DA}"/>
              </a:ext>
            </a:extLst>
          </p:cNvPr>
          <p:cNvSpPr/>
          <p:nvPr/>
        </p:nvSpPr>
        <p:spPr>
          <a:xfrm>
            <a:off x="0" y="978119"/>
            <a:ext cx="10287000" cy="42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algn="ctr">
              <a:buSzPct val="50000"/>
              <a:defRPr/>
            </a:pPr>
            <a:r>
              <a:rPr lang="en-US" altLang="zh-CN" sz="2138" dirty="0"/>
              <a:t>APP</a:t>
            </a:r>
            <a:r>
              <a:rPr lang="zh-CN" altLang="en-US" sz="2138" dirty="0"/>
              <a:t>（</a:t>
            </a:r>
            <a:r>
              <a:rPr lang="en-US" altLang="zh-CN" sz="2138" dirty="0"/>
              <a:t>E-Mobile</a:t>
            </a:r>
            <a:r>
              <a:rPr lang="zh-CN" altLang="en-US" sz="2138" dirty="0"/>
              <a:t>）服务器：</a:t>
            </a:r>
            <a:r>
              <a:rPr lang="en-US" altLang="zh-CN" sz="2000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https://moa.gxnu.edu.cn/</a:t>
            </a:r>
            <a:endParaRPr kumimoji="1" lang="en-US" altLang="zh-CN" sz="2138" b="1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1112BEC-C228-48C9-BC52-EA9C0C9BF09C}"/>
              </a:ext>
            </a:extLst>
          </p:cNvPr>
          <p:cNvSpPr/>
          <p:nvPr/>
        </p:nvSpPr>
        <p:spPr>
          <a:xfrm>
            <a:off x="6196616" y="3939923"/>
            <a:ext cx="2840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algn="ctr">
              <a:buSzPct val="50000"/>
              <a:defRPr/>
            </a:pPr>
            <a:r>
              <a:rPr kumimoji="1" lang="zh-CN" altLang="en-US" sz="1800" b="1" dirty="0">
                <a:solidFill>
                  <a:srgbClr val="FF0000"/>
                </a:solidFill>
              </a:rPr>
              <a:t>企业微信</a:t>
            </a:r>
            <a:endParaRPr kumimoji="1" lang="en-US" altLang="zh-CN" sz="1800" b="1" dirty="0">
              <a:solidFill>
                <a:srgbClr val="FF0000"/>
              </a:solidFill>
            </a:endParaRPr>
          </a:p>
          <a:p>
            <a:pPr marL="214313">
              <a:buSzPct val="50000"/>
              <a:defRPr/>
            </a:pPr>
            <a:r>
              <a:rPr kumimoji="1" lang="zh-CN" altLang="en-US" sz="1800" b="1" dirty="0">
                <a:solidFill>
                  <a:srgbClr val="FF0000"/>
                </a:solidFill>
              </a:rPr>
              <a:t>直接登录 即自动关联</a:t>
            </a:r>
            <a:endParaRPr kumimoji="1" lang="en-US" altLang="zh-CN" sz="1800" b="1" dirty="0">
              <a:solidFill>
                <a:srgbClr val="FF0000"/>
              </a:solidFill>
            </a:endParaRPr>
          </a:p>
        </p:txBody>
      </p:sp>
      <p:cxnSp>
        <p:nvCxnSpPr>
          <p:cNvPr id="15" name="直接连接符 2">
            <a:extLst>
              <a:ext uri="{FF2B5EF4-FFF2-40B4-BE49-F238E27FC236}">
                <a16:creationId xmlns:a16="http://schemas.microsoft.com/office/drawing/2014/main" xmlns="" id="{032682AD-0761-4F94-B6FE-D6A5D693147B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9BC812E2-42F4-4F21-A85B-7A2BC14F55BE}"/>
              </a:ext>
            </a:extLst>
          </p:cNvPr>
          <p:cNvSpPr txBox="1"/>
          <p:nvPr/>
        </p:nvSpPr>
        <p:spPr>
          <a:xfrm>
            <a:off x="350840" y="261043"/>
            <a:ext cx="2416395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移动办公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2BFAB8F-5348-4FD8-839B-09BA24C0ED4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35443" y="1855691"/>
            <a:ext cx="2240988" cy="423713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CBD49FB0-0D40-49B8-AE72-4A6353D85E53}"/>
              </a:ext>
            </a:extLst>
          </p:cNvPr>
          <p:cNvSpPr txBox="1"/>
          <p:nvPr/>
        </p:nvSpPr>
        <p:spPr>
          <a:xfrm>
            <a:off x="2767236" y="294198"/>
            <a:ext cx="51446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214313">
              <a:buSzPct val="50000"/>
              <a:buFont typeface="Wingdings" pitchFamily="2" charset="2"/>
              <a:buChar char="u"/>
              <a:defRPr/>
            </a:pPr>
            <a:r>
              <a:rPr kumimoji="1" lang="en-US" altLang="zh-CN" sz="2000" b="1" dirty="0"/>
              <a:t>APP</a:t>
            </a:r>
            <a:r>
              <a:rPr kumimoji="1" lang="zh-CN" altLang="en-US" sz="2000" b="1" dirty="0"/>
              <a:t>登录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521480824"/>
      </p:ext>
    </p:extLst>
  </p:cSld>
  <p:clrMapOvr>
    <a:masterClrMapping/>
  </p:clrMapOvr>
  <p:transition spd="slow">
    <p:wip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ADFAEEA6-7388-4092-8BCF-4B94D3E7DD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428" y="1052736"/>
            <a:ext cx="2893219" cy="444739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FE1B27EB-4CA7-44E0-AB96-E4BBEAE1E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926" y="1064910"/>
            <a:ext cx="2893219" cy="51435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71A9D38E-0D27-40BC-8B33-80D791C5E2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0884" y="1194060"/>
            <a:ext cx="2893219" cy="5143500"/>
          </a:xfrm>
          <a:prstGeom prst="rect">
            <a:avLst/>
          </a:prstGeom>
        </p:spPr>
      </p:pic>
      <p:cxnSp>
        <p:nvCxnSpPr>
          <p:cNvPr id="15" name="直接连接符 2">
            <a:extLst>
              <a:ext uri="{FF2B5EF4-FFF2-40B4-BE49-F238E27FC236}">
                <a16:creationId xmlns:a16="http://schemas.microsoft.com/office/drawing/2014/main" xmlns="" id="{032682AD-0761-4F94-B6FE-D6A5D693147B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9BC812E2-42F4-4F21-A85B-7A2BC14F55BE}"/>
              </a:ext>
            </a:extLst>
          </p:cNvPr>
          <p:cNvSpPr txBox="1"/>
          <p:nvPr/>
        </p:nvSpPr>
        <p:spPr>
          <a:xfrm>
            <a:off x="350840" y="261043"/>
            <a:ext cx="3640675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移动办公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2" name="椭圆 12">
            <a:extLst>
              <a:ext uri="{FF2B5EF4-FFF2-40B4-BE49-F238E27FC236}">
                <a16:creationId xmlns:a16="http://schemas.microsoft.com/office/drawing/2014/main" xmlns="" id="{1731694D-ABEE-4108-A141-35AB959D4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260" y="4876006"/>
            <a:ext cx="792534" cy="206771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endParaRPr lang="zh-CN" altLang="en-US" sz="2400">
              <a:latin typeface="Verdana" panose="020B0604030504040204" pitchFamily="34" charset="0"/>
            </a:endParaRPr>
          </a:p>
        </p:txBody>
      </p:sp>
      <p:sp>
        <p:nvSpPr>
          <p:cNvPr id="3" name="矩形标注 16">
            <a:extLst>
              <a:ext uri="{FF2B5EF4-FFF2-40B4-BE49-F238E27FC236}">
                <a16:creationId xmlns:a16="http://schemas.microsoft.com/office/drawing/2014/main" xmlns="" id="{C4099C65-A76A-4F22-A7B1-D3485294D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429" y="3156574"/>
            <a:ext cx="1852612" cy="1301750"/>
          </a:xfrm>
          <a:prstGeom prst="wedgeRectCallout">
            <a:avLst>
              <a:gd name="adj1" fmla="val -11750"/>
              <a:gd name="adj2" fmla="val -92421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 algn="ctr">
            <a:solidFill>
              <a:srgbClr val="FF0000"/>
            </a:solidFill>
            <a:round/>
          </a:ln>
          <a:effectLst>
            <a:outerShdw dist="35921" dir="2700000" algn="ctr" rotWithShape="0">
              <a:schemeClr val="hlink"/>
            </a:outerShdw>
          </a:effec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如有新到达的流程我们手机版也可直观的了解到，点击可进入查看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CB1E8A6-EA75-4412-8D13-FEB0A0605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6121" y="1152895"/>
            <a:ext cx="2893219" cy="2412525"/>
          </a:xfrm>
          <a:prstGeom prst="rect">
            <a:avLst/>
          </a:prstGeom>
        </p:spPr>
      </p:pic>
      <p:sp>
        <p:nvSpPr>
          <p:cNvPr id="5" name="矩形标注 16">
            <a:extLst>
              <a:ext uri="{FF2B5EF4-FFF2-40B4-BE49-F238E27FC236}">
                <a16:creationId xmlns:a16="http://schemas.microsoft.com/office/drawing/2014/main" xmlns="" id="{1C83A32A-AE8F-41AD-A978-E3117B799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286" y="2788542"/>
            <a:ext cx="1852613" cy="1000125"/>
          </a:xfrm>
          <a:prstGeom prst="wedgeRectCallout">
            <a:avLst>
              <a:gd name="adj1" fmla="val -51847"/>
              <a:gd name="adj2" fmla="val 108653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 algn="ctr">
            <a:solidFill>
              <a:srgbClr val="FF0000"/>
            </a:solidFill>
            <a:round/>
          </a:ln>
          <a:effectLst>
            <a:outerShdw dist="35921" dir="2700000" algn="ctr" rotWithShape="0">
              <a:schemeClr val="hlink"/>
            </a:outerShdw>
          </a:effec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点击签字意见会弹出以下内容，签字意见的填写</a:t>
            </a:r>
          </a:p>
        </p:txBody>
      </p:sp>
      <p:sp>
        <p:nvSpPr>
          <p:cNvPr id="6" name="矩形标注 16">
            <a:extLst>
              <a:ext uri="{FF2B5EF4-FFF2-40B4-BE49-F238E27FC236}">
                <a16:creationId xmlns:a16="http://schemas.microsoft.com/office/drawing/2014/main" xmlns="" id="{5E631856-9903-4341-B232-E53DB71C6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244" y="5043604"/>
            <a:ext cx="1138237" cy="396875"/>
          </a:xfrm>
          <a:prstGeom prst="wedgeRectCallout">
            <a:avLst>
              <a:gd name="adj1" fmla="val -152542"/>
              <a:gd name="adj2" fmla="val -2569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 algn="ctr">
            <a:solidFill>
              <a:srgbClr val="FF0000"/>
            </a:solidFill>
            <a:round/>
          </a:ln>
          <a:effectLst>
            <a:outerShdw dist="35921" dir="2700000" algn="ctr" rotWithShape="0">
              <a:schemeClr val="hlink"/>
            </a:outerShdw>
          </a:effec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b="1">
                <a:solidFill>
                  <a:srgbClr val="FF0000"/>
                </a:solidFill>
                <a:latin typeface="Verdana" panose="020B0604030504040204" pitchFamily="34" charset="0"/>
              </a:rPr>
              <a:t>功能按钮</a:t>
            </a:r>
          </a:p>
        </p:txBody>
      </p:sp>
      <p:sp>
        <p:nvSpPr>
          <p:cNvPr id="8" name="矩形标注 16">
            <a:extLst>
              <a:ext uri="{FF2B5EF4-FFF2-40B4-BE49-F238E27FC236}">
                <a16:creationId xmlns:a16="http://schemas.microsoft.com/office/drawing/2014/main" xmlns="" id="{2E61F5C0-39A5-4079-8755-C9996DAC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072" y="1748338"/>
            <a:ext cx="1363662" cy="1171575"/>
          </a:xfrm>
          <a:prstGeom prst="wedgeRectCallout">
            <a:avLst>
              <a:gd name="adj1" fmla="val -112224"/>
              <a:gd name="adj2" fmla="val 129383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 algn="ctr">
            <a:solidFill>
              <a:srgbClr val="FF0000"/>
            </a:solidFill>
            <a:round/>
          </a:ln>
          <a:effectLst>
            <a:outerShdw dist="35921" dir="2700000" algn="ctr" rotWithShape="0">
              <a:schemeClr val="hlink"/>
            </a:outerShdw>
          </a:effec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b="1">
                <a:solidFill>
                  <a:srgbClr val="FF0000"/>
                </a:solidFill>
                <a:latin typeface="Verdana" panose="020B0604030504040204" pitchFamily="34" charset="0"/>
              </a:rPr>
              <a:t>手机版具备多种方式填写签字意见，可手写、语音、拍照等等</a:t>
            </a:r>
          </a:p>
        </p:txBody>
      </p:sp>
      <p:sp>
        <p:nvSpPr>
          <p:cNvPr id="9" name="椭圆 11">
            <a:extLst>
              <a:ext uri="{FF2B5EF4-FFF2-40B4-BE49-F238E27FC236}">
                <a16:creationId xmlns:a16="http://schemas.microsoft.com/office/drawing/2014/main" xmlns="" id="{7CC8BDE9-177F-437B-A682-EA08DC5A7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316" y="3524750"/>
            <a:ext cx="138335" cy="91908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endParaRPr lang="zh-CN" altLang="en-US" sz="24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429543"/>
      </p:ext>
    </p:extLst>
  </p:cSld>
  <p:clrMapOvr>
    <a:masterClrMapping/>
  </p:clrMapOvr>
  <p:transition spd="slow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2">
            <a:extLst>
              <a:ext uri="{FF2B5EF4-FFF2-40B4-BE49-F238E27FC236}">
                <a16:creationId xmlns:a16="http://schemas.microsoft.com/office/drawing/2014/main" xmlns="" id="{032682AD-0761-4F94-B6FE-D6A5D693147B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9BC812E2-42F4-4F21-A85B-7A2BC14F55BE}"/>
              </a:ext>
            </a:extLst>
          </p:cNvPr>
          <p:cNvSpPr txBox="1"/>
          <p:nvPr/>
        </p:nvSpPr>
        <p:spPr>
          <a:xfrm>
            <a:off x="350840" y="261043"/>
            <a:ext cx="3640675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企业微信、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移动办公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72D14E9-C6A3-4D74-A9CC-FE15EEDF3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5548" y="1124744"/>
            <a:ext cx="2520423" cy="5246212"/>
          </a:xfrm>
          <a:prstGeom prst="rect">
            <a:avLst/>
          </a:prstGeom>
        </p:spPr>
      </p:pic>
      <p:sp>
        <p:nvSpPr>
          <p:cNvPr id="3" name="矩形标注 16">
            <a:extLst>
              <a:ext uri="{FF2B5EF4-FFF2-40B4-BE49-F238E27FC236}">
                <a16:creationId xmlns:a16="http://schemas.microsoft.com/office/drawing/2014/main" xmlns="" id="{4433C0EF-1B32-4A65-B02D-9DA20C2BB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7756" y="4293096"/>
            <a:ext cx="2280306" cy="740845"/>
          </a:xfrm>
          <a:prstGeom prst="wedgeRectCallout">
            <a:avLst>
              <a:gd name="adj1" fmla="val -49886"/>
              <a:gd name="adj2" fmla="val 158385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 algn="ctr">
            <a:solidFill>
              <a:srgbClr val="FF0000"/>
            </a:solidFill>
            <a:rou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点击应用可查看所有手机应用功能。如流程已办、待办、办结。。。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03CC48-8EB1-4F8F-8E4D-EBF4D18B252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5108" y="1055046"/>
            <a:ext cx="2633166" cy="539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34000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2">
            <a:extLst>
              <a:ext uri="{FF2B5EF4-FFF2-40B4-BE49-F238E27FC236}">
                <a16:creationId xmlns:a16="http://schemas.microsoft.com/office/drawing/2014/main" xmlns="" id="{271E4D47-A555-4234-A535-708F921E9390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55641E27-F257-4B0C-891B-3003FE55770D}"/>
              </a:ext>
            </a:extLst>
          </p:cNvPr>
          <p:cNvSpPr txBox="1"/>
          <p:nvPr/>
        </p:nvSpPr>
        <p:spPr>
          <a:xfrm>
            <a:off x="350841" y="261045"/>
            <a:ext cx="2447966" cy="473478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登录使用</a:t>
            </a:r>
          </a:p>
        </p:txBody>
      </p:sp>
      <p:sp>
        <p:nvSpPr>
          <p:cNvPr id="9" name="矩形 8"/>
          <p:cNvSpPr/>
          <p:nvPr/>
        </p:nvSpPr>
        <p:spPr>
          <a:xfrm>
            <a:off x="357154" y="1010837"/>
            <a:ext cx="9609137" cy="13569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8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18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登录</a:t>
            </a:r>
            <a:r>
              <a:rPr lang="en-US" altLang="zh-CN" sz="18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OA</a:t>
            </a:r>
            <a:r>
              <a:rPr lang="zh-CN" altLang="en-US" sz="18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系统网址：</a:t>
            </a:r>
            <a:r>
              <a:rPr lang="en-US" altLang="zh-CN" sz="1800" dirty="0">
                <a:hlinkClick r:id="rId3"/>
              </a:rPr>
              <a:t>https://noa.gxnu.edu.cn/</a:t>
            </a:r>
            <a:r>
              <a:rPr lang="en-US" altLang="zh-CN" sz="1800" dirty="0"/>
              <a:t> </a:t>
            </a:r>
            <a:r>
              <a:rPr lang="zh-CN" altLang="en-US" sz="1800" dirty="0"/>
              <a:t>系统会跳转到统一身份认证平台</a:t>
            </a:r>
            <a:endParaRPr lang="en-US" altLang="zh-CN" sz="18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输入</a:t>
            </a:r>
            <a:r>
              <a:rPr lang="zh-CN" altLang="en-US" sz="1600" b="1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用户名：工号，</a:t>
            </a:r>
            <a:r>
              <a:rPr lang="en-US" altLang="en-US" sz="1600" b="1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 </a:t>
            </a:r>
            <a:r>
              <a:rPr lang="zh-CN" altLang="en-US" sz="1600" b="1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密码：身份证后六位，</a:t>
            </a:r>
            <a:r>
              <a:rPr lang="zh-CN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可直接进入</a:t>
            </a:r>
            <a:r>
              <a:rPr lang="en-US" altLang="zh-CN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OA</a:t>
            </a:r>
            <a:r>
              <a:rPr lang="zh-CN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系统</a:t>
            </a:r>
            <a:endParaRPr lang="en-US" altLang="en-US" sz="16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en-US" altLang="zh-CN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827F13C-A472-4C23-B69A-BE4D4955F1D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658" y="2102747"/>
            <a:ext cx="6609375" cy="374441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90D25D7-17F4-4B84-8FE1-D04925A92031}"/>
              </a:ext>
            </a:extLst>
          </p:cNvPr>
          <p:cNvSpPr txBox="1"/>
          <p:nvPr/>
        </p:nvSpPr>
        <p:spPr>
          <a:xfrm>
            <a:off x="2911252" y="318890"/>
            <a:ext cx="51446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214313">
              <a:buSzPct val="50000"/>
              <a:buFont typeface="Wingdings" pitchFamily="2" charset="2"/>
              <a:buChar char="u"/>
              <a:defRPr/>
            </a:pPr>
            <a:r>
              <a:rPr kumimoji="1" lang="en-US" altLang="zh-CN" sz="2000" b="1" dirty="0"/>
              <a:t>OA</a:t>
            </a:r>
            <a:r>
              <a:rPr kumimoji="1" lang="zh-CN" altLang="en-US" sz="2000" b="1" dirty="0"/>
              <a:t>网址登录</a:t>
            </a:r>
            <a:endParaRPr lang="zh-CN" altLang="en-US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94BB9EF-9261-43B9-8357-514A70B25CD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201" y="2780928"/>
            <a:ext cx="8664756" cy="358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7355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2BF30179-258A-4C22-9852-9A4E96047F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9438" y="980728"/>
            <a:ext cx="2682954" cy="573325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49B91F57-C32F-4711-A34E-D9BFCC255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80" y="1052736"/>
            <a:ext cx="2580667" cy="5371611"/>
          </a:xfrm>
          <a:prstGeom prst="rect">
            <a:avLst/>
          </a:prstGeom>
        </p:spPr>
      </p:pic>
      <p:cxnSp>
        <p:nvCxnSpPr>
          <p:cNvPr id="15" name="直接连接符 2">
            <a:extLst>
              <a:ext uri="{FF2B5EF4-FFF2-40B4-BE49-F238E27FC236}">
                <a16:creationId xmlns:a16="http://schemas.microsoft.com/office/drawing/2014/main" xmlns="" id="{032682AD-0761-4F94-B6FE-D6A5D693147B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9BC812E2-42F4-4F21-A85B-7A2BC14F55BE}"/>
              </a:ext>
            </a:extLst>
          </p:cNvPr>
          <p:cNvSpPr txBox="1"/>
          <p:nvPr/>
        </p:nvSpPr>
        <p:spPr>
          <a:xfrm>
            <a:off x="350840" y="261043"/>
            <a:ext cx="3640675" cy="473479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移动办公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4" name="矩形标注 11">
            <a:extLst>
              <a:ext uri="{FF2B5EF4-FFF2-40B4-BE49-F238E27FC236}">
                <a16:creationId xmlns:a16="http://schemas.microsoft.com/office/drawing/2014/main" xmlns="" id="{3BDAEFA2-F61E-40FF-AF7E-616C8474F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4832" y="3471751"/>
            <a:ext cx="1224897" cy="1171732"/>
          </a:xfrm>
          <a:prstGeom prst="wedgeRectCallout">
            <a:avLst>
              <a:gd name="adj1" fmla="val -2270"/>
              <a:gd name="adj2" fmla="val 189565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 algn="ctr">
            <a:solidFill>
              <a:srgbClr val="FF0000"/>
            </a:solidFill>
            <a:rou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b="1">
                <a:solidFill>
                  <a:srgbClr val="FF0000"/>
                </a:solidFill>
                <a:latin typeface="Verdana" panose="020B0604030504040204" pitchFamily="34" charset="0"/>
              </a:rPr>
              <a:t>此按钮可直接拨打电话（注：人员手机及电话需录入）</a:t>
            </a:r>
          </a:p>
        </p:txBody>
      </p:sp>
      <p:sp>
        <p:nvSpPr>
          <p:cNvPr id="5" name="矩形标注 10">
            <a:extLst>
              <a:ext uri="{FF2B5EF4-FFF2-40B4-BE49-F238E27FC236}">
                <a16:creationId xmlns:a16="http://schemas.microsoft.com/office/drawing/2014/main" xmlns="" id="{1144561C-7C4B-49BF-AB7E-AA206C419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559" y="1896707"/>
            <a:ext cx="1224898" cy="956288"/>
          </a:xfrm>
          <a:prstGeom prst="wedgeRectCallout">
            <a:avLst>
              <a:gd name="adj1" fmla="val -108483"/>
              <a:gd name="adj2" fmla="val -94791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 algn="ctr">
            <a:solidFill>
              <a:srgbClr val="FF0000"/>
            </a:solidFill>
            <a:rou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此按钮可将人员信息快速保存到自己的手机上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C9D6542F-E131-46EF-81C3-1ADD021B1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737" y="1490335"/>
            <a:ext cx="1162355" cy="51726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endParaRPr lang="zh-CN" altLang="en-US" sz="2400">
              <a:latin typeface="Verdana" panose="020B0604030504040204" pitchFamily="34" charset="0"/>
            </a:endParaRPr>
          </a:p>
        </p:txBody>
      </p:sp>
      <p:sp>
        <p:nvSpPr>
          <p:cNvPr id="8" name="矩形标注 6">
            <a:extLst>
              <a:ext uri="{FF2B5EF4-FFF2-40B4-BE49-F238E27FC236}">
                <a16:creationId xmlns:a16="http://schemas.microsoft.com/office/drawing/2014/main" xmlns="" id="{65FEBAE8-867D-4EAB-8F22-B1664012B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89" y="2829986"/>
            <a:ext cx="1224898" cy="525401"/>
          </a:xfrm>
          <a:prstGeom prst="wedgeRectCallout">
            <a:avLst>
              <a:gd name="adj1" fmla="val -94883"/>
              <a:gd name="adj2" fmla="val -145398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 algn="ctr">
            <a:solidFill>
              <a:srgbClr val="FF0000"/>
            </a:solidFill>
            <a:rou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人员搜索（模糊查询）</a:t>
            </a:r>
          </a:p>
        </p:txBody>
      </p:sp>
    </p:spTree>
    <p:extLst>
      <p:ext uri="{BB962C8B-B14F-4D97-AF65-F5344CB8AC3E}">
        <p14:creationId xmlns:p14="http://schemas.microsoft.com/office/powerpoint/2010/main" xmlns="" val="404554398"/>
      </p:ext>
    </p:extLst>
  </p:cSld>
  <p:clrMapOvr>
    <a:masterClrMapping/>
  </p:clrMapOvr>
  <p:transition spd="slow">
    <p:wip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2"/>
          <p:cNvSpPr txBox="1"/>
          <p:nvPr/>
        </p:nvSpPr>
        <p:spPr>
          <a:xfrm>
            <a:off x="4131781" y="4077072"/>
            <a:ext cx="1698625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x-none" sz="3600" dirty="0">
                <a:latin typeface="Arial" panose="020B0604020202020204" pitchFamily="34" charset="0"/>
                <a:ea typeface="宋体" panose="02010600030101010101" pitchFamily="2" charset="-122"/>
              </a:rPr>
              <a:t>Thanks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79" name="TextBox 3"/>
          <p:cNvSpPr txBox="1"/>
          <p:nvPr/>
        </p:nvSpPr>
        <p:spPr>
          <a:xfrm>
            <a:off x="657225" y="5721350"/>
            <a:ext cx="1406154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800" dirty="0">
                <a:latin typeface="微软雅黑" panose="020B0503020204020204" pitchFamily="2" charset="-122"/>
                <a:ea typeface="微软雅黑" panose="020B0503020204020204" pitchFamily="2" charset="-122"/>
              </a:rPr>
              <a:t>地 址：桂林</a:t>
            </a:r>
            <a:endParaRPr lang="en-US" altLang="zh-CN" sz="800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lvl="0"/>
            <a:r>
              <a:rPr lang="zh-CN" altLang="en-US" sz="800" dirty="0">
                <a:latin typeface="微软雅黑" panose="020B0503020204020204" pitchFamily="2" charset="-122"/>
                <a:ea typeface="微软雅黑" panose="020B0503020204020204" pitchFamily="2" charset="-122"/>
              </a:rPr>
              <a:t>电 话：</a:t>
            </a:r>
            <a:r>
              <a:rPr lang="en-US" altLang="x-none" sz="800" dirty="0">
                <a:latin typeface="微软雅黑" panose="020B0503020204020204" pitchFamily="2" charset="-122"/>
                <a:ea typeface="微软雅黑" panose="020B0503020204020204" pitchFamily="2" charset="-122"/>
              </a:rPr>
              <a:t>0755-82707888</a:t>
            </a:r>
          </a:p>
          <a:p>
            <a:pPr lvl="0"/>
            <a:r>
              <a:rPr lang="zh-CN" altLang="en-US" sz="800" dirty="0">
                <a:latin typeface="微软雅黑" panose="020B0503020204020204" pitchFamily="2" charset="-122"/>
                <a:ea typeface="微软雅黑" panose="020B0503020204020204" pitchFamily="2" charset="-122"/>
              </a:rPr>
              <a:t>传 真：</a:t>
            </a:r>
            <a:r>
              <a:rPr lang="en-US" altLang="x-none" sz="800" dirty="0">
                <a:latin typeface="微软雅黑" panose="020B0503020204020204" pitchFamily="2" charset="-122"/>
                <a:ea typeface="微软雅黑" panose="020B0503020204020204" pitchFamily="2" charset="-122"/>
              </a:rPr>
              <a:t>0755-82707700</a:t>
            </a:r>
          </a:p>
          <a:p>
            <a:pPr lvl="0"/>
            <a:r>
              <a:rPr lang="zh-CN" altLang="en-US" sz="800" dirty="0">
                <a:latin typeface="微软雅黑" panose="020B0503020204020204" pitchFamily="2" charset="-122"/>
                <a:ea typeface="微软雅黑" panose="020B0503020204020204" pitchFamily="2" charset="-122"/>
              </a:rPr>
              <a:t>网 址：</a:t>
            </a:r>
            <a:r>
              <a:rPr lang="en-US" altLang="x-none" sz="800" dirty="0">
                <a:latin typeface="微软雅黑" panose="020B0503020204020204" pitchFamily="2" charset="-122"/>
                <a:ea typeface="微软雅黑" panose="020B0503020204020204" pitchFamily="2" charset="-122"/>
              </a:rPr>
              <a:t>www.chinalin.com</a:t>
            </a:r>
          </a:p>
          <a:p>
            <a:pPr lvl="0"/>
            <a:r>
              <a:rPr lang="zh-CN" altLang="en-US" sz="800" dirty="0">
                <a:latin typeface="微软雅黑" panose="020B0503020204020204" pitchFamily="2" charset="-122"/>
                <a:ea typeface="微软雅黑" panose="020B0503020204020204" pitchFamily="2" charset="-122"/>
              </a:rPr>
              <a:t>邮 编：</a:t>
            </a:r>
            <a:r>
              <a:rPr lang="en-US" altLang="x-none" sz="800" dirty="0">
                <a:latin typeface="微软雅黑" panose="020B0503020204020204" pitchFamily="2" charset="-122"/>
                <a:ea typeface="微软雅黑" panose="020B0503020204020204" pitchFamily="2" charset="-122"/>
              </a:rPr>
              <a:t>518048</a:t>
            </a:r>
            <a:endParaRPr lang="zh-CN" altLang="en-US" sz="800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50180" name="TextBox 4"/>
          <p:cNvSpPr txBox="1"/>
          <p:nvPr/>
        </p:nvSpPr>
        <p:spPr>
          <a:xfrm>
            <a:off x="676503" y="5447767"/>
            <a:ext cx="800219" cy="2769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1200" dirty="0">
                <a:latin typeface="微软雅黑" panose="020B0503020204020204" pitchFamily="2" charset="-122"/>
                <a:ea typeface="微软雅黑" panose="020B0503020204020204" pitchFamily="2" charset="-122"/>
              </a:rPr>
              <a:t>泛微软件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F3370CCE-1868-465A-B6DB-5E20EC739389}"/>
              </a:ext>
            </a:extLst>
          </p:cNvPr>
          <p:cNvGrpSpPr/>
          <p:nvPr/>
        </p:nvGrpSpPr>
        <p:grpSpPr>
          <a:xfrm>
            <a:off x="8496853" y="5455112"/>
            <a:ext cx="1817694" cy="833174"/>
            <a:chOff x="9768408" y="5157192"/>
            <a:chExt cx="2423592" cy="1110898"/>
          </a:xfrm>
        </p:grpSpPr>
        <p:sp>
          <p:nvSpPr>
            <p:cNvPr id="6" name="文本框 7">
              <a:extLst>
                <a:ext uri="{FF2B5EF4-FFF2-40B4-BE49-F238E27FC236}">
                  <a16:creationId xmlns:a16="http://schemas.microsoft.com/office/drawing/2014/main" xmlns="" id="{60A44120-CF1F-4740-97C8-EE8C93167B66}"/>
                </a:ext>
              </a:extLst>
            </p:cNvPr>
            <p:cNvSpPr txBox="1"/>
            <p:nvPr/>
          </p:nvSpPr>
          <p:spPr>
            <a:xfrm>
              <a:off x="10279447" y="5723964"/>
              <a:ext cx="191255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泛微软件</a:t>
              </a:r>
            </a:p>
          </p:txBody>
        </p:sp>
        <p:sp>
          <p:nvSpPr>
            <p:cNvPr id="7" name="文本框 8">
              <a:extLst>
                <a:ext uri="{FF2B5EF4-FFF2-40B4-BE49-F238E27FC236}">
                  <a16:creationId xmlns:a16="http://schemas.microsoft.com/office/drawing/2014/main" xmlns="" id="{10EA1FBB-E8DE-41D7-8B5D-E40D3B385A13}"/>
                </a:ext>
              </a:extLst>
            </p:cNvPr>
            <p:cNvSpPr txBox="1"/>
            <p:nvPr/>
          </p:nvSpPr>
          <p:spPr>
            <a:xfrm>
              <a:off x="10296212" y="5991091"/>
              <a:ext cx="14884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50">
                  <a:latin typeface="Arial" pitchFamily="34" charset="0"/>
                  <a:ea typeface="Batang" panose="02030600000101010101" pitchFamily="18" charset="-127"/>
                  <a:cs typeface="Arial" pitchFamily="34" charset="0"/>
                </a:rPr>
                <a:t>Weaver Software</a:t>
              </a:r>
              <a:endParaRPr lang="zh-CN" altLang="en-US" sz="750">
                <a:latin typeface="Arial" pitchFamily="34" charset="0"/>
                <a:ea typeface="Batang" panose="02030600000101010101" pitchFamily="18" charset="-127"/>
                <a:cs typeface="Arial" pitchFamily="34" charset="0"/>
              </a:endParaRPr>
            </a:p>
          </p:txBody>
        </p:sp>
        <p:pic>
          <p:nvPicPr>
            <p:cNvPr id="8" name="图片 7" descr="图片1.png">
              <a:extLst>
                <a:ext uri="{FF2B5EF4-FFF2-40B4-BE49-F238E27FC236}">
                  <a16:creationId xmlns:a16="http://schemas.microsoft.com/office/drawing/2014/main" xmlns="" id="{FFC83694-B85B-4790-A56A-C1B1E2A7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68408" y="5157192"/>
              <a:ext cx="936104" cy="1019313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61EF7E0-DACA-4986-B7EB-5290B6332C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0860" y="5585105"/>
            <a:ext cx="1300295" cy="69814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77000" endPos="65000" dist="50800" dir="5400000" sy="-100000" algn="bl" rotWithShape="0"/>
            <a:softEdge rad="76200"/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7F153A7-1105-47B1-9193-6467BC051477}"/>
              </a:ext>
            </a:extLst>
          </p:cNvPr>
          <p:cNvSpPr/>
          <p:nvPr/>
        </p:nvSpPr>
        <p:spPr>
          <a:xfrm>
            <a:off x="2695228" y="1700808"/>
            <a:ext cx="5399925" cy="181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遇到</a:t>
            </a:r>
            <a:r>
              <a:rPr lang="zh-CN" altLang="zh-CN" sz="28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问题，可联系</a:t>
            </a:r>
            <a:r>
              <a:rPr lang="zh-CN" alt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对接</a:t>
            </a:r>
            <a:r>
              <a:rPr lang="zh-CN" altLang="zh-CN" sz="28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人：</a:t>
            </a:r>
            <a:endParaRPr lang="zh-CN" altLang="zh-CN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381000">
              <a:lnSpc>
                <a:spcPts val="1575"/>
              </a:lnSpc>
              <a:spcBef>
                <a:spcPts val="525"/>
              </a:spcBef>
              <a:spcAft>
                <a:spcPts val="525"/>
              </a:spcAft>
            </a:pPr>
            <a:endParaRPr lang="en-US" altLang="zh-CN" sz="1600" kern="100" dirty="0">
              <a:latin typeface="Calibri" panose="020F0502020204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81000">
              <a:lnSpc>
                <a:spcPts val="1575"/>
              </a:lnSpc>
              <a:spcBef>
                <a:spcPts val="525"/>
              </a:spcBef>
              <a:spcAft>
                <a:spcPts val="525"/>
              </a:spcAft>
            </a:pPr>
            <a:r>
              <a:rPr lang="zh-CN" altLang="zh-CN" sz="2200" b="1" kern="1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技术问题：</a:t>
            </a:r>
            <a:r>
              <a:rPr lang="zh-CN" altLang="en-US" sz="2200" b="1" kern="1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唐鑫</a:t>
            </a:r>
            <a:r>
              <a:rPr lang="en-US" altLang="zh-CN" sz="2200" b="1" kern="1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13878340304</a:t>
            </a:r>
            <a:endParaRPr lang="zh-CN" altLang="zh-CN" sz="22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381000">
              <a:lnSpc>
                <a:spcPts val="1575"/>
              </a:lnSpc>
              <a:spcBef>
                <a:spcPts val="525"/>
              </a:spcBef>
              <a:spcAft>
                <a:spcPts val="525"/>
              </a:spcAft>
            </a:pPr>
            <a:endParaRPr lang="en-US" altLang="zh-CN" sz="2200" b="1" kern="100" dirty="0">
              <a:latin typeface="Calibri" panose="020F0502020204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81000">
              <a:lnSpc>
                <a:spcPts val="1575"/>
              </a:lnSpc>
              <a:spcBef>
                <a:spcPts val="525"/>
              </a:spcBef>
              <a:spcAft>
                <a:spcPts val="525"/>
              </a:spcAft>
            </a:pPr>
            <a:r>
              <a:rPr lang="zh-CN" altLang="zh-CN" sz="2200" b="1" kern="1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流程问题：</a:t>
            </a:r>
            <a:r>
              <a:rPr lang="zh-CN" altLang="en-US" sz="2200" b="1" kern="1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唐鑫</a:t>
            </a:r>
            <a:r>
              <a:rPr lang="en-US" altLang="zh-CN" sz="2200" b="1" kern="1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13878340304</a:t>
            </a:r>
            <a:endParaRPr lang="zh-CN" altLang="zh-CN" sz="22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EC734BE-8120-4A92-AEB1-9CCA30F927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0406" y="5588312"/>
            <a:ext cx="880273" cy="8506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2">
            <a:extLst>
              <a:ext uri="{FF2B5EF4-FFF2-40B4-BE49-F238E27FC236}">
                <a16:creationId xmlns:a16="http://schemas.microsoft.com/office/drawing/2014/main" xmlns="" id="{271E4D47-A555-4234-A535-708F921E9390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55641E27-F257-4B0C-891B-3003FE55770D}"/>
              </a:ext>
            </a:extLst>
          </p:cNvPr>
          <p:cNvSpPr txBox="1"/>
          <p:nvPr/>
        </p:nvSpPr>
        <p:spPr>
          <a:xfrm>
            <a:off x="350841" y="261045"/>
            <a:ext cx="2447966" cy="473478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登录使用</a:t>
            </a:r>
          </a:p>
        </p:txBody>
      </p:sp>
      <p:sp>
        <p:nvSpPr>
          <p:cNvPr id="10" name="矩形 9"/>
          <p:cNvSpPr/>
          <p:nvPr/>
        </p:nvSpPr>
        <p:spPr>
          <a:xfrm>
            <a:off x="500030" y="1118417"/>
            <a:ext cx="96091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企业微信</a:t>
            </a:r>
            <a:endParaRPr lang="en-US" altLang="zh-CN" sz="18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微信内关注广西师范大学公众号：</a:t>
            </a:r>
            <a:r>
              <a:rPr lang="en-US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endParaRPr lang="zh-CN" altLang="en-US" sz="1600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endParaRPr lang="en-US" altLang="en-US" sz="1600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</a:t>
            </a:r>
            <a:endParaRPr lang="en-US" altLang="zh-CN" sz="1600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en-US" altLang="zh-CN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企业微信</a:t>
            </a:r>
            <a:r>
              <a:rPr lang="en-US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APP</a:t>
            </a: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下载地址：</a:t>
            </a:r>
            <a:r>
              <a:rPr lang="en-US" altLang="en-US" sz="1600" b="1" dirty="0">
                <a:hlinkClick r:id="rId3"/>
              </a:rPr>
              <a:t>https://work.weixin.qq.com/#indexDownload</a:t>
            </a:r>
            <a:endParaRPr lang="en-US" altLang="zh-CN" sz="1600" b="1" dirty="0">
              <a:hlinkClick r:id="rId3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endParaRPr lang="en-US" altLang="zh-CN" sz="1600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验证工号和手机号码或邮箱地址，无手机号码的无法使用企业微信</a:t>
            </a:r>
            <a:r>
              <a:rPr lang="en-US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APP</a:t>
            </a:r>
            <a:r>
              <a:rPr lang="zh-CN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进入</a:t>
            </a:r>
            <a:r>
              <a:rPr lang="en-US" altLang="zh-CN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OA</a:t>
            </a:r>
            <a:r>
              <a:rPr lang="zh-CN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系统；</a:t>
            </a:r>
            <a:endParaRPr lang="en-US" altLang="zh-CN" sz="16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新</a:t>
            </a:r>
            <a:r>
              <a:rPr lang="en-US" altLang="zh-CN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OA</a:t>
            </a:r>
            <a:r>
              <a:rPr lang="zh-CN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应用：工作流程、通讯录、文档中心、日程、协作、会议；</a:t>
            </a:r>
            <a:endParaRPr lang="en-US" altLang="zh-CN" sz="16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zh-CN" altLang="en-US" sz="1600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企业微信标准应用：消息通知、流程待办、已办、文件、协作等；</a:t>
            </a:r>
            <a:endParaRPr lang="en-US" altLang="zh-CN" sz="16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2062B"/>
              </a:buClr>
              <a:defRPr/>
            </a:pPr>
            <a:r>
              <a:rPr lang="zh-CN" altLang="en-US" sz="1600" b="1" kern="1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请尽快加入，一起探索更加高效便捷的办公方式；</a:t>
            </a:r>
            <a:endParaRPr lang="en-US" altLang="zh-CN" sz="1600" b="1" kern="1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0D10419-AA60-4C8E-BAB9-483C70C4E93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3380" y="1118417"/>
            <a:ext cx="1678612" cy="163302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DC71DAE-6044-446D-8295-5E42A1CD1DDA}"/>
              </a:ext>
            </a:extLst>
          </p:cNvPr>
          <p:cNvSpPr txBox="1"/>
          <p:nvPr/>
        </p:nvSpPr>
        <p:spPr>
          <a:xfrm>
            <a:off x="2822665" y="313118"/>
            <a:ext cx="5144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214313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sz="1800" b="1" dirty="0"/>
              <a:t>企业微信登录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37912481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8B47B67-D7F3-4C40-9E10-5D1A4DF86583}"/>
              </a:ext>
            </a:extLst>
          </p:cNvPr>
          <p:cNvSpPr/>
          <p:nvPr/>
        </p:nvSpPr>
        <p:spPr>
          <a:xfrm>
            <a:off x="1539231" y="1340768"/>
            <a:ext cx="1779654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75" b="1" dirty="0">
                <a:solidFill>
                  <a:srgbClr val="FF0000"/>
                </a:solidFill>
                <a:latin typeface="+mn-ea"/>
              </a:rPr>
              <a:t>微信扫一扫</a:t>
            </a:r>
            <a:endParaRPr lang="en-US" altLang="zh-CN" sz="2475" b="1" dirty="0">
              <a:solidFill>
                <a:srgbClr val="FF0000"/>
              </a:solidFill>
              <a:latin typeface="+mn-ea"/>
            </a:endParaRPr>
          </a:p>
          <a:p>
            <a:pPr algn="ctr"/>
            <a:endParaRPr lang="en-US" altLang="zh-CN" sz="2475" b="1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7" name="直接连接符 2">
            <a:extLst>
              <a:ext uri="{FF2B5EF4-FFF2-40B4-BE49-F238E27FC236}">
                <a16:creationId xmlns:a16="http://schemas.microsoft.com/office/drawing/2014/main" xmlns="" id="{271E4D47-A555-4234-A535-708F921E9390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55641E27-F257-4B0C-891B-3003FE55770D}"/>
              </a:ext>
            </a:extLst>
          </p:cNvPr>
          <p:cNvSpPr txBox="1"/>
          <p:nvPr/>
        </p:nvSpPr>
        <p:spPr>
          <a:xfrm>
            <a:off x="350841" y="261045"/>
            <a:ext cx="2447966" cy="473478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移动办公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877EDC5-5E73-492A-8D25-1CE0542D53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088" y="2055025"/>
            <a:ext cx="4095750" cy="40957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A487BE2-FE4B-421F-A697-8B3250FD096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5214" y="908721"/>
            <a:ext cx="2392904" cy="42254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195AAF0-CACF-4CCE-8E6D-3F185F4B50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9240" y="1052736"/>
            <a:ext cx="2568672" cy="350804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FE62E34-27C5-45BD-B980-BFE3263FE841}"/>
              </a:ext>
            </a:extLst>
          </p:cNvPr>
          <p:cNvSpPr txBox="1"/>
          <p:nvPr/>
        </p:nvSpPr>
        <p:spPr>
          <a:xfrm>
            <a:off x="4541483" y="5405154"/>
            <a:ext cx="5144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点击身份验证，输入手机号验证通过后，加入企业微信</a:t>
            </a:r>
            <a:endParaRPr lang="en-US" altLang="zh-CN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F4FC17CE-F298-44A2-BDF7-4E107908FA17}"/>
              </a:ext>
            </a:extLst>
          </p:cNvPr>
          <p:cNvSpPr txBox="1"/>
          <p:nvPr/>
        </p:nvSpPr>
        <p:spPr>
          <a:xfrm>
            <a:off x="2798807" y="320262"/>
            <a:ext cx="51446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214313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sz="2000" b="1" dirty="0"/>
              <a:t>企业微信登录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15072637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4F4038A-1A2A-49F2-B015-DD97F90E24E9}"/>
              </a:ext>
            </a:extLst>
          </p:cNvPr>
          <p:cNvSpPr/>
          <p:nvPr/>
        </p:nvSpPr>
        <p:spPr>
          <a:xfrm>
            <a:off x="525987" y="956397"/>
            <a:ext cx="9154017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75" b="1" dirty="0">
                <a:solidFill>
                  <a:srgbClr val="FF0000"/>
                </a:solidFill>
                <a:latin typeface="+mn-ea"/>
              </a:rPr>
              <a:t>APP</a:t>
            </a:r>
            <a:r>
              <a:rPr lang="zh-CN" altLang="en-US" sz="2475" b="1" dirty="0">
                <a:solidFill>
                  <a:srgbClr val="FF0000"/>
                </a:solidFill>
                <a:latin typeface="+mn-ea"/>
              </a:rPr>
              <a:t>下载</a:t>
            </a:r>
            <a:endParaRPr lang="en-US" altLang="zh-CN" sz="2475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475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475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475" b="1" dirty="0">
                <a:solidFill>
                  <a:srgbClr val="FF0000"/>
                </a:solidFill>
                <a:latin typeface="+mn-ea"/>
              </a:rPr>
              <a:t>                                     扫一扫下载</a:t>
            </a:r>
            <a:endParaRPr lang="en-US" altLang="zh-CN" sz="2475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475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475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475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475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475" b="1" dirty="0">
                <a:solidFill>
                  <a:srgbClr val="FF0000"/>
                </a:solidFill>
                <a:latin typeface="+mn-ea"/>
              </a:rPr>
              <a:t>登录系统后右上角点击</a:t>
            </a:r>
            <a:endParaRPr lang="en-US" altLang="zh-CN" sz="2475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475" b="1" dirty="0">
                <a:solidFill>
                  <a:srgbClr val="FF0000"/>
                </a:solidFill>
                <a:latin typeface="+mn-ea"/>
              </a:rPr>
              <a:t>e-mobile</a:t>
            </a:r>
            <a:r>
              <a:rPr lang="zh-CN" altLang="en-US" sz="2475" b="1" dirty="0">
                <a:solidFill>
                  <a:srgbClr val="FF0000"/>
                </a:solidFill>
                <a:latin typeface="+mn-ea"/>
              </a:rPr>
              <a:t>进入下载页面</a:t>
            </a:r>
            <a:endParaRPr lang="en-US" altLang="zh-CN" sz="2475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475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475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475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475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AA71AB72-CCB3-4AB5-8849-B47B1440EA77}"/>
              </a:ext>
            </a:extLst>
          </p:cNvPr>
          <p:cNvSpPr txBox="1"/>
          <p:nvPr/>
        </p:nvSpPr>
        <p:spPr>
          <a:xfrm>
            <a:off x="350841" y="261045"/>
            <a:ext cx="2539104" cy="473478"/>
          </a:xfrm>
          <a:prstGeom prst="rect">
            <a:avLst/>
          </a:prstGeom>
          <a:solidFill>
            <a:srgbClr val="AE2222"/>
          </a:solidFill>
          <a:ln w="9525">
            <a:noFill/>
          </a:ln>
        </p:spPr>
        <p:txBody>
          <a:bodyPr wrap="square" anchor="t"/>
          <a:lstStyle/>
          <a:p>
            <a:pPr lvl="0" eaLnBrk="0" hangingPunct="0">
              <a:buChar char="l"/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移动办公</a:t>
            </a:r>
            <a:endParaRPr lang="zh-CN" altLang="en-US" sz="2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2">
            <a:extLst>
              <a:ext uri="{FF2B5EF4-FFF2-40B4-BE49-F238E27FC236}">
                <a16:creationId xmlns:a16="http://schemas.microsoft.com/office/drawing/2014/main" xmlns="" id="{A206AB9A-EF65-45B6-9D92-3511B0425383}"/>
              </a:ext>
            </a:extLst>
          </p:cNvPr>
          <p:cNvCxnSpPr/>
          <p:nvPr/>
        </p:nvCxnSpPr>
        <p:spPr>
          <a:xfrm>
            <a:off x="319088" y="765175"/>
            <a:ext cx="9648825" cy="0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855F38E-C2C4-48A7-BE90-7015FF0074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7994" y="3044032"/>
            <a:ext cx="2630410" cy="30243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83DF08A-988A-4008-9F08-46302707AC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7674" y="3044032"/>
            <a:ext cx="2880320" cy="345920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B55A3CFB-D54D-4A21-BA66-BE0C3F6BECF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020" y="1268760"/>
            <a:ext cx="2066925" cy="2667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730C6DA5-BC60-4DB7-B3C6-B5C26E5C95BA}"/>
              </a:ext>
            </a:extLst>
          </p:cNvPr>
          <p:cNvSpPr txBox="1"/>
          <p:nvPr/>
        </p:nvSpPr>
        <p:spPr>
          <a:xfrm>
            <a:off x="2798807" y="306789"/>
            <a:ext cx="5144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214313">
              <a:buSzPct val="50000"/>
              <a:buFont typeface="Wingdings" pitchFamily="2" charset="2"/>
              <a:buChar char="u"/>
              <a:defRPr/>
            </a:pPr>
            <a:r>
              <a:rPr kumimoji="1" lang="en-US" altLang="zh-CN" sz="1800" b="1" dirty="0"/>
              <a:t>APP</a:t>
            </a:r>
            <a:r>
              <a:rPr kumimoji="1" lang="zh-CN" altLang="en-US" sz="1800" b="1" dirty="0"/>
              <a:t>登录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95936367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_5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3542</Words>
  <Application>Microsoft Office PowerPoint</Application>
  <PresentationFormat>35 毫米幻灯片</PresentationFormat>
  <Paragraphs>381</Paragraphs>
  <Slides>61</Slides>
  <Notes>43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61</vt:i4>
      </vt:variant>
    </vt:vector>
  </HeadingPairs>
  <TitlesOfParts>
    <vt:vector size="64" baseType="lpstr">
      <vt:lpstr>1_默认设计模板</vt:lpstr>
      <vt:lpstr>1_默认设计模板_2</vt:lpstr>
      <vt:lpstr>1_默认设计模板_5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泛微OA 上线应用培训</dc:title>
  <dc:creator>陈世贵</dc:creator>
  <cp:lastModifiedBy>Windows 用户</cp:lastModifiedBy>
  <cp:revision>180</cp:revision>
  <cp:lastPrinted>2014-07-14T10:36:33Z</cp:lastPrinted>
  <dcterms:created xsi:type="dcterms:W3CDTF">2011-05-25T11:15:23Z</dcterms:created>
  <dcterms:modified xsi:type="dcterms:W3CDTF">2020-09-29T04:24:49Z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